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7" r:id="rId2"/>
    <p:sldId id="293" r:id="rId3"/>
    <p:sldId id="312" r:id="rId4"/>
    <p:sldId id="300" r:id="rId5"/>
    <p:sldId id="301" r:id="rId6"/>
    <p:sldId id="302" r:id="rId7"/>
    <p:sldId id="304" r:id="rId8"/>
    <p:sldId id="325" r:id="rId9"/>
    <p:sldId id="326" r:id="rId10"/>
    <p:sldId id="327" r:id="rId11"/>
    <p:sldId id="328" r:id="rId12"/>
    <p:sldId id="329" r:id="rId13"/>
    <p:sldId id="330" r:id="rId14"/>
    <p:sldId id="292" r:id="rId15"/>
    <p:sldId id="331" r:id="rId16"/>
    <p:sldId id="319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21" r:id="rId25"/>
    <p:sldId id="322" r:id="rId26"/>
    <p:sldId id="323" r:id="rId27"/>
    <p:sldId id="260" r:id="rId28"/>
    <p:sldId id="324" r:id="rId29"/>
    <p:sldId id="332" r:id="rId30"/>
    <p:sldId id="333" r:id="rId31"/>
    <p:sldId id="334" r:id="rId32"/>
    <p:sldId id="335" r:id="rId33"/>
    <p:sldId id="336" r:id="rId34"/>
    <p:sldId id="338" r:id="rId35"/>
    <p:sldId id="337" r:id="rId36"/>
    <p:sldId id="339" r:id="rId37"/>
    <p:sldId id="340" r:id="rId38"/>
    <p:sldId id="270" r:id="rId39"/>
    <p:sldId id="27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05B"/>
    <a:srgbClr val="672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0" autoAdjust="0"/>
    <p:restoredTop sz="83566" autoAdjust="0"/>
  </p:normalViewPr>
  <p:slideViewPr>
    <p:cSldViewPr snapToGrid="0">
      <p:cViewPr>
        <p:scale>
          <a:sx n="33" d="100"/>
          <a:sy n="33" d="100"/>
        </p:scale>
        <p:origin x="1949" y="5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AEE69-E380-4330-873C-66CAF98779F2}" type="doc">
      <dgm:prSet loTypeId="urn:microsoft.com/office/officeart/2008/layout/VerticalCurvedList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B515635-AE29-492B-A318-058719019AE5}">
      <dgm:prSet phldrT="[Text]"/>
      <dgm:spPr/>
      <dgm:t>
        <a:bodyPr/>
        <a:lstStyle/>
        <a:p>
          <a:r>
            <a:rPr lang="en-US" dirty="0" smtClean="0">
              <a:latin typeface="Comic Sans MS" panose="030F0702030302020204" pitchFamily="66" charset="0"/>
            </a:rPr>
            <a:t>Collaborative</a:t>
          </a:r>
          <a:r>
            <a:rPr lang="en-US" baseline="0" dirty="0" smtClean="0">
              <a:latin typeface="Comic Sans MS" panose="030F0702030302020204" pitchFamily="66" charset="0"/>
            </a:rPr>
            <a:t> tools</a:t>
          </a:r>
          <a:endParaRPr lang="en-US" dirty="0">
            <a:latin typeface="Comic Sans MS" panose="030F0702030302020204" pitchFamily="66" charset="0"/>
          </a:endParaRPr>
        </a:p>
      </dgm:t>
    </dgm:pt>
    <dgm:pt modelId="{80593781-0945-407A-AF4B-F60920E183B7}" type="parTrans" cxnId="{8FA11F88-3C2A-4FFE-B4D7-BED17FD15D2C}">
      <dgm:prSet/>
      <dgm:spPr/>
      <dgm:t>
        <a:bodyPr/>
        <a:lstStyle/>
        <a:p>
          <a:endParaRPr lang="en-US"/>
        </a:p>
      </dgm:t>
    </dgm:pt>
    <dgm:pt modelId="{8D0EFCBF-43BB-4207-9589-DD57861D9393}" type="sibTrans" cxnId="{8FA11F88-3C2A-4FFE-B4D7-BED17FD15D2C}">
      <dgm:prSet/>
      <dgm:spPr/>
      <dgm:t>
        <a:bodyPr/>
        <a:lstStyle/>
        <a:p>
          <a:endParaRPr lang="en-US"/>
        </a:p>
      </dgm:t>
    </dgm:pt>
    <dgm:pt modelId="{A53F2E0D-A159-42F2-BBA8-092C5B194A17}">
      <dgm:prSet phldrT="[Text]"/>
      <dgm:spPr/>
      <dgm:t>
        <a:bodyPr/>
        <a:lstStyle/>
        <a:p>
          <a:r>
            <a:rPr lang="en-US" dirty="0" smtClean="0">
              <a:latin typeface="Comic Sans MS" panose="030F0702030302020204" pitchFamily="66" charset="0"/>
            </a:rPr>
            <a:t>Accessible for Everyone</a:t>
          </a:r>
          <a:endParaRPr lang="en-US" dirty="0">
            <a:latin typeface="Comic Sans MS" panose="030F0702030302020204" pitchFamily="66" charset="0"/>
          </a:endParaRPr>
        </a:p>
      </dgm:t>
    </dgm:pt>
    <dgm:pt modelId="{AA75B0EF-6252-45D5-A78D-A08D9F8CD4E6}" type="parTrans" cxnId="{93552B9D-A79C-4546-A151-009C9D91B14E}">
      <dgm:prSet/>
      <dgm:spPr/>
      <dgm:t>
        <a:bodyPr/>
        <a:lstStyle/>
        <a:p>
          <a:endParaRPr lang="en-US"/>
        </a:p>
      </dgm:t>
    </dgm:pt>
    <dgm:pt modelId="{3240E41C-1D37-4739-AA5A-7DCBECA1BF43}" type="sibTrans" cxnId="{93552B9D-A79C-4546-A151-009C9D91B14E}">
      <dgm:prSet/>
      <dgm:spPr/>
      <dgm:t>
        <a:bodyPr/>
        <a:lstStyle/>
        <a:p>
          <a:endParaRPr lang="en-US"/>
        </a:p>
      </dgm:t>
    </dgm:pt>
    <dgm:pt modelId="{8DCF3F18-BF67-405A-9A5F-91765A49C794}">
      <dgm:prSet phldrT="[Text]"/>
      <dgm:spPr/>
      <dgm:t>
        <a:bodyPr/>
        <a:lstStyle/>
        <a:p>
          <a:r>
            <a:rPr lang="en-US" dirty="0" smtClean="0">
              <a:latin typeface="Comic Sans MS" panose="030F0702030302020204" pitchFamily="66" charset="0"/>
            </a:rPr>
            <a:t>Access Everywhere</a:t>
          </a:r>
          <a:endParaRPr lang="en-US" dirty="0">
            <a:latin typeface="Comic Sans MS" panose="030F0702030302020204" pitchFamily="66" charset="0"/>
          </a:endParaRPr>
        </a:p>
      </dgm:t>
    </dgm:pt>
    <dgm:pt modelId="{59D2C80E-F7E9-4327-A763-F4F0F1A2134C}" type="sibTrans" cxnId="{11AEF69B-0E2B-471D-AE85-DDB05922D2C6}">
      <dgm:prSet/>
      <dgm:spPr/>
      <dgm:t>
        <a:bodyPr/>
        <a:lstStyle/>
        <a:p>
          <a:endParaRPr lang="en-US"/>
        </a:p>
      </dgm:t>
    </dgm:pt>
    <dgm:pt modelId="{9C6EF411-2CC7-4813-9E8D-8D8BD89DB84A}" type="parTrans" cxnId="{11AEF69B-0E2B-471D-AE85-DDB05922D2C6}">
      <dgm:prSet/>
      <dgm:spPr/>
      <dgm:t>
        <a:bodyPr/>
        <a:lstStyle/>
        <a:p>
          <a:endParaRPr lang="en-US"/>
        </a:p>
      </dgm:t>
    </dgm:pt>
    <dgm:pt modelId="{266572BB-382F-46E5-B033-8954929E3D83}" type="pres">
      <dgm:prSet presAssocID="{155AEE69-E380-4330-873C-66CAF98779F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5DB9177-491A-421D-91F8-3CDBBFF3B72C}" type="pres">
      <dgm:prSet presAssocID="{155AEE69-E380-4330-873C-66CAF98779F2}" presName="Name1" presStyleCnt="0"/>
      <dgm:spPr/>
    </dgm:pt>
    <dgm:pt modelId="{001A12EC-E32A-4F07-B126-69C213AB1DA6}" type="pres">
      <dgm:prSet presAssocID="{155AEE69-E380-4330-873C-66CAF98779F2}" presName="cycle" presStyleCnt="0"/>
      <dgm:spPr/>
    </dgm:pt>
    <dgm:pt modelId="{765D60A5-5B40-48B8-8486-268C04831218}" type="pres">
      <dgm:prSet presAssocID="{155AEE69-E380-4330-873C-66CAF98779F2}" presName="srcNode" presStyleLbl="node1" presStyleIdx="0" presStyleCnt="3"/>
      <dgm:spPr/>
    </dgm:pt>
    <dgm:pt modelId="{40011AA5-4536-48DA-AAF1-24D61E810F88}" type="pres">
      <dgm:prSet presAssocID="{155AEE69-E380-4330-873C-66CAF98779F2}" presName="conn" presStyleLbl="parChTrans1D2" presStyleIdx="0" presStyleCnt="1"/>
      <dgm:spPr/>
      <dgm:t>
        <a:bodyPr/>
        <a:lstStyle/>
        <a:p>
          <a:endParaRPr lang="en-US"/>
        </a:p>
      </dgm:t>
    </dgm:pt>
    <dgm:pt modelId="{6F397694-838D-4F8F-92E9-E6A0450440D9}" type="pres">
      <dgm:prSet presAssocID="{155AEE69-E380-4330-873C-66CAF98779F2}" presName="extraNode" presStyleLbl="node1" presStyleIdx="0" presStyleCnt="3"/>
      <dgm:spPr/>
    </dgm:pt>
    <dgm:pt modelId="{6ADC20A0-F4F9-4C80-90AF-F308FA7F3FF1}" type="pres">
      <dgm:prSet presAssocID="{155AEE69-E380-4330-873C-66CAF98779F2}" presName="dstNode" presStyleLbl="node1" presStyleIdx="0" presStyleCnt="3"/>
      <dgm:spPr/>
    </dgm:pt>
    <dgm:pt modelId="{F1D72871-5339-4957-9C04-E5A2A5A704C3}" type="pres">
      <dgm:prSet presAssocID="{A53F2E0D-A159-42F2-BBA8-092C5B194A1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DB7DE-7BF6-4CA8-90FA-5DD071F173C2}" type="pres">
      <dgm:prSet presAssocID="{A53F2E0D-A159-42F2-BBA8-092C5B194A17}" presName="accent_1" presStyleCnt="0"/>
      <dgm:spPr/>
    </dgm:pt>
    <dgm:pt modelId="{81F2B47D-DB92-474A-952A-9E0075227042}" type="pres">
      <dgm:prSet presAssocID="{A53F2E0D-A159-42F2-BBA8-092C5B194A17}" presName="accentRepeatNode" presStyleLbl="solidFgAcc1" presStyleIdx="0" presStyleCnt="3"/>
      <dgm:spPr/>
    </dgm:pt>
    <dgm:pt modelId="{6C4958C8-04BA-48A4-9D72-EAB377223DEE}" type="pres">
      <dgm:prSet presAssocID="{8DCF3F18-BF67-405A-9A5F-91765A49C79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8621BC-6328-40E0-834C-BE53D8651F50}" type="pres">
      <dgm:prSet presAssocID="{8DCF3F18-BF67-405A-9A5F-91765A49C794}" presName="accent_2" presStyleCnt="0"/>
      <dgm:spPr/>
    </dgm:pt>
    <dgm:pt modelId="{6EBE04C3-E4AF-468E-A0BE-148F5CE3DD44}" type="pres">
      <dgm:prSet presAssocID="{8DCF3F18-BF67-405A-9A5F-91765A49C794}" presName="accentRepeatNode" presStyleLbl="solidFgAcc1" presStyleIdx="1" presStyleCnt="3"/>
      <dgm:spPr/>
    </dgm:pt>
    <dgm:pt modelId="{F1D98BDA-3676-42B7-9C6D-A2C37EAF597B}" type="pres">
      <dgm:prSet presAssocID="{7B515635-AE29-492B-A318-058719019AE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DF645-4B48-4F0B-8EBE-20079FD01A63}" type="pres">
      <dgm:prSet presAssocID="{7B515635-AE29-492B-A318-058719019AE5}" presName="accent_3" presStyleCnt="0"/>
      <dgm:spPr/>
    </dgm:pt>
    <dgm:pt modelId="{440EE33C-852C-4C97-8ED6-BE35BF65DA24}" type="pres">
      <dgm:prSet presAssocID="{7B515635-AE29-492B-A318-058719019AE5}" presName="accentRepeatNode" presStyleLbl="solidFgAcc1" presStyleIdx="2" presStyleCnt="3"/>
      <dgm:spPr/>
    </dgm:pt>
  </dgm:ptLst>
  <dgm:cxnLst>
    <dgm:cxn modelId="{8FA11F88-3C2A-4FFE-B4D7-BED17FD15D2C}" srcId="{155AEE69-E380-4330-873C-66CAF98779F2}" destId="{7B515635-AE29-492B-A318-058719019AE5}" srcOrd="2" destOrd="0" parTransId="{80593781-0945-407A-AF4B-F60920E183B7}" sibTransId="{8D0EFCBF-43BB-4207-9589-DD57861D9393}"/>
    <dgm:cxn modelId="{11AEF69B-0E2B-471D-AE85-DDB05922D2C6}" srcId="{155AEE69-E380-4330-873C-66CAF98779F2}" destId="{8DCF3F18-BF67-405A-9A5F-91765A49C794}" srcOrd="1" destOrd="0" parTransId="{9C6EF411-2CC7-4813-9E8D-8D8BD89DB84A}" sibTransId="{59D2C80E-F7E9-4327-A763-F4F0F1A2134C}"/>
    <dgm:cxn modelId="{93552B9D-A79C-4546-A151-009C9D91B14E}" srcId="{155AEE69-E380-4330-873C-66CAF98779F2}" destId="{A53F2E0D-A159-42F2-BBA8-092C5B194A17}" srcOrd="0" destOrd="0" parTransId="{AA75B0EF-6252-45D5-A78D-A08D9F8CD4E6}" sibTransId="{3240E41C-1D37-4739-AA5A-7DCBECA1BF43}"/>
    <dgm:cxn modelId="{8CB7481F-05DA-47CA-9802-7EF11DA67691}" type="presOf" srcId="{155AEE69-E380-4330-873C-66CAF98779F2}" destId="{266572BB-382F-46E5-B033-8954929E3D83}" srcOrd="0" destOrd="0" presId="urn:microsoft.com/office/officeart/2008/layout/VerticalCurvedList"/>
    <dgm:cxn modelId="{7D7C30BC-D187-46F1-B451-892923B7DA00}" type="presOf" srcId="{3240E41C-1D37-4739-AA5A-7DCBECA1BF43}" destId="{40011AA5-4536-48DA-AAF1-24D61E810F88}" srcOrd="0" destOrd="0" presId="urn:microsoft.com/office/officeart/2008/layout/VerticalCurvedList"/>
    <dgm:cxn modelId="{DD7FFE4B-8ECA-4731-A91A-263E622F8C1B}" type="presOf" srcId="{8DCF3F18-BF67-405A-9A5F-91765A49C794}" destId="{6C4958C8-04BA-48A4-9D72-EAB377223DEE}" srcOrd="0" destOrd="0" presId="urn:microsoft.com/office/officeart/2008/layout/VerticalCurvedList"/>
    <dgm:cxn modelId="{BFFAAD57-420C-4C38-85E0-8307BAD90013}" type="presOf" srcId="{A53F2E0D-A159-42F2-BBA8-092C5B194A17}" destId="{F1D72871-5339-4957-9C04-E5A2A5A704C3}" srcOrd="0" destOrd="0" presId="urn:microsoft.com/office/officeart/2008/layout/VerticalCurvedList"/>
    <dgm:cxn modelId="{06F79758-7F81-475E-AD56-D8591E63CC11}" type="presOf" srcId="{7B515635-AE29-492B-A318-058719019AE5}" destId="{F1D98BDA-3676-42B7-9C6D-A2C37EAF597B}" srcOrd="0" destOrd="0" presId="urn:microsoft.com/office/officeart/2008/layout/VerticalCurvedList"/>
    <dgm:cxn modelId="{AA935993-9CDF-4E7B-9539-8EECFE397696}" type="presParOf" srcId="{266572BB-382F-46E5-B033-8954929E3D83}" destId="{35DB9177-491A-421D-91F8-3CDBBFF3B72C}" srcOrd="0" destOrd="0" presId="urn:microsoft.com/office/officeart/2008/layout/VerticalCurvedList"/>
    <dgm:cxn modelId="{5F0E16BE-BD7B-4AEB-B1B4-88A7AA0A755A}" type="presParOf" srcId="{35DB9177-491A-421D-91F8-3CDBBFF3B72C}" destId="{001A12EC-E32A-4F07-B126-69C213AB1DA6}" srcOrd="0" destOrd="0" presId="urn:microsoft.com/office/officeart/2008/layout/VerticalCurvedList"/>
    <dgm:cxn modelId="{EBBE26CF-3E73-4673-8E3E-FB3491663068}" type="presParOf" srcId="{001A12EC-E32A-4F07-B126-69C213AB1DA6}" destId="{765D60A5-5B40-48B8-8486-268C04831218}" srcOrd="0" destOrd="0" presId="urn:microsoft.com/office/officeart/2008/layout/VerticalCurvedList"/>
    <dgm:cxn modelId="{16D7DC99-C5B2-4657-B780-D0725618F947}" type="presParOf" srcId="{001A12EC-E32A-4F07-B126-69C213AB1DA6}" destId="{40011AA5-4536-48DA-AAF1-24D61E810F88}" srcOrd="1" destOrd="0" presId="urn:microsoft.com/office/officeart/2008/layout/VerticalCurvedList"/>
    <dgm:cxn modelId="{9989A73D-AA63-4524-98D0-257B2DD1A45F}" type="presParOf" srcId="{001A12EC-E32A-4F07-B126-69C213AB1DA6}" destId="{6F397694-838D-4F8F-92E9-E6A0450440D9}" srcOrd="2" destOrd="0" presId="urn:microsoft.com/office/officeart/2008/layout/VerticalCurvedList"/>
    <dgm:cxn modelId="{FD46BC47-448F-41FD-A7D8-C2B6874715B0}" type="presParOf" srcId="{001A12EC-E32A-4F07-B126-69C213AB1DA6}" destId="{6ADC20A0-F4F9-4C80-90AF-F308FA7F3FF1}" srcOrd="3" destOrd="0" presId="urn:microsoft.com/office/officeart/2008/layout/VerticalCurvedList"/>
    <dgm:cxn modelId="{4DEF3085-474D-4AC4-8857-D88A2F04418D}" type="presParOf" srcId="{35DB9177-491A-421D-91F8-3CDBBFF3B72C}" destId="{F1D72871-5339-4957-9C04-E5A2A5A704C3}" srcOrd="1" destOrd="0" presId="urn:microsoft.com/office/officeart/2008/layout/VerticalCurvedList"/>
    <dgm:cxn modelId="{2607C9EF-E1BD-48DD-903D-09CCEC99FBAF}" type="presParOf" srcId="{35DB9177-491A-421D-91F8-3CDBBFF3B72C}" destId="{B5EDB7DE-7BF6-4CA8-90FA-5DD071F173C2}" srcOrd="2" destOrd="0" presId="urn:microsoft.com/office/officeart/2008/layout/VerticalCurvedList"/>
    <dgm:cxn modelId="{084825BC-D1AD-4394-B3AF-E3D90E0071AE}" type="presParOf" srcId="{B5EDB7DE-7BF6-4CA8-90FA-5DD071F173C2}" destId="{81F2B47D-DB92-474A-952A-9E0075227042}" srcOrd="0" destOrd="0" presId="urn:microsoft.com/office/officeart/2008/layout/VerticalCurvedList"/>
    <dgm:cxn modelId="{D58AA117-EC76-48BD-B3BC-9BCDCF4AF2E0}" type="presParOf" srcId="{35DB9177-491A-421D-91F8-3CDBBFF3B72C}" destId="{6C4958C8-04BA-48A4-9D72-EAB377223DEE}" srcOrd="3" destOrd="0" presId="urn:microsoft.com/office/officeart/2008/layout/VerticalCurvedList"/>
    <dgm:cxn modelId="{410C3C5C-0CA1-440B-94DE-3BA79AA05FAB}" type="presParOf" srcId="{35DB9177-491A-421D-91F8-3CDBBFF3B72C}" destId="{C98621BC-6328-40E0-834C-BE53D8651F50}" srcOrd="4" destOrd="0" presId="urn:microsoft.com/office/officeart/2008/layout/VerticalCurvedList"/>
    <dgm:cxn modelId="{9E7D8528-F882-4E7F-80C8-366A75BC9D37}" type="presParOf" srcId="{C98621BC-6328-40E0-834C-BE53D8651F50}" destId="{6EBE04C3-E4AF-468E-A0BE-148F5CE3DD44}" srcOrd="0" destOrd="0" presId="urn:microsoft.com/office/officeart/2008/layout/VerticalCurvedList"/>
    <dgm:cxn modelId="{6757EE09-51C6-4E22-B688-5BBE708B514F}" type="presParOf" srcId="{35DB9177-491A-421D-91F8-3CDBBFF3B72C}" destId="{F1D98BDA-3676-42B7-9C6D-A2C37EAF597B}" srcOrd="5" destOrd="0" presId="urn:microsoft.com/office/officeart/2008/layout/VerticalCurvedList"/>
    <dgm:cxn modelId="{48FDDB52-27D4-49DA-9A89-58A332CEE7DD}" type="presParOf" srcId="{35DB9177-491A-421D-91F8-3CDBBFF3B72C}" destId="{B09DF645-4B48-4F0B-8EBE-20079FD01A63}" srcOrd="6" destOrd="0" presId="urn:microsoft.com/office/officeart/2008/layout/VerticalCurvedList"/>
    <dgm:cxn modelId="{B148CF74-7E8D-4F03-AB03-1EAB01F890A7}" type="presParOf" srcId="{B09DF645-4B48-4F0B-8EBE-20079FD01A63}" destId="{440EE33C-852C-4C97-8ED6-BE35BF65DA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11AA5-4536-48DA-AAF1-24D61E810F88}">
      <dsp:nvSpPr>
        <dsp:cNvPr id="0" name=""/>
        <dsp:cNvSpPr/>
      </dsp:nvSpPr>
      <dsp:spPr>
        <a:xfrm>
          <a:off x="-3638109" y="-559036"/>
          <a:ext cx="4336888" cy="4336888"/>
        </a:xfrm>
        <a:prstGeom prst="blockArc">
          <a:avLst>
            <a:gd name="adj1" fmla="val 18900000"/>
            <a:gd name="adj2" fmla="val 2700000"/>
            <a:gd name="adj3" fmla="val 498"/>
          </a:avLst>
        </a:pr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72871-5339-4957-9C04-E5A2A5A704C3}">
      <dsp:nvSpPr>
        <dsp:cNvPr id="0" name=""/>
        <dsp:cNvSpPr/>
      </dsp:nvSpPr>
      <dsp:spPr>
        <a:xfrm>
          <a:off x="449353" y="321881"/>
          <a:ext cx="4104818" cy="6437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98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omic Sans MS" panose="030F0702030302020204" pitchFamily="66" charset="0"/>
            </a:rPr>
            <a:t>Accessible for Everyone</a:t>
          </a:r>
          <a:endParaRPr lang="en-US" sz="2400" kern="1200" dirty="0">
            <a:latin typeface="Comic Sans MS" panose="030F0702030302020204" pitchFamily="66" charset="0"/>
          </a:endParaRPr>
        </a:p>
      </dsp:txBody>
      <dsp:txXfrm>
        <a:off x="449353" y="321881"/>
        <a:ext cx="4104818" cy="643763"/>
      </dsp:txXfrm>
    </dsp:sp>
    <dsp:sp modelId="{81F2B47D-DB92-474A-952A-9E0075227042}">
      <dsp:nvSpPr>
        <dsp:cNvPr id="0" name=""/>
        <dsp:cNvSpPr/>
      </dsp:nvSpPr>
      <dsp:spPr>
        <a:xfrm>
          <a:off x="47001" y="241411"/>
          <a:ext cx="804704" cy="804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958C8-04BA-48A4-9D72-EAB377223DEE}">
      <dsp:nvSpPr>
        <dsp:cNvPr id="0" name=""/>
        <dsp:cNvSpPr/>
      </dsp:nvSpPr>
      <dsp:spPr>
        <a:xfrm>
          <a:off x="683361" y="1287526"/>
          <a:ext cx="3870810" cy="643763"/>
        </a:xfrm>
        <a:prstGeom prst="rect">
          <a:avLst/>
        </a:prstGeom>
        <a:solidFill>
          <a:schemeClr val="accent5">
            <a:hueOff val="-1002469"/>
            <a:satOff val="551"/>
            <a:lumOff val="264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98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omic Sans MS" panose="030F0702030302020204" pitchFamily="66" charset="0"/>
            </a:rPr>
            <a:t>Access Everywhere</a:t>
          </a:r>
          <a:endParaRPr lang="en-US" sz="2400" kern="1200" dirty="0">
            <a:latin typeface="Comic Sans MS" panose="030F0702030302020204" pitchFamily="66" charset="0"/>
          </a:endParaRPr>
        </a:p>
      </dsp:txBody>
      <dsp:txXfrm>
        <a:off x="683361" y="1287526"/>
        <a:ext cx="3870810" cy="643763"/>
      </dsp:txXfrm>
    </dsp:sp>
    <dsp:sp modelId="{6EBE04C3-E4AF-468E-A0BE-148F5CE3DD44}">
      <dsp:nvSpPr>
        <dsp:cNvPr id="0" name=""/>
        <dsp:cNvSpPr/>
      </dsp:nvSpPr>
      <dsp:spPr>
        <a:xfrm>
          <a:off x="281009" y="1207056"/>
          <a:ext cx="804704" cy="804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98BDA-3676-42B7-9C6D-A2C37EAF597B}">
      <dsp:nvSpPr>
        <dsp:cNvPr id="0" name=""/>
        <dsp:cNvSpPr/>
      </dsp:nvSpPr>
      <dsp:spPr>
        <a:xfrm>
          <a:off x="449353" y="2253171"/>
          <a:ext cx="4104818" cy="643763"/>
        </a:xfrm>
        <a:prstGeom prst="rect">
          <a:avLst/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98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omic Sans MS" panose="030F0702030302020204" pitchFamily="66" charset="0"/>
            </a:rPr>
            <a:t>Collaborative</a:t>
          </a:r>
          <a:r>
            <a:rPr lang="en-US" sz="2400" kern="1200" baseline="0" dirty="0" smtClean="0">
              <a:latin typeface="Comic Sans MS" panose="030F0702030302020204" pitchFamily="66" charset="0"/>
            </a:rPr>
            <a:t> tools</a:t>
          </a:r>
          <a:endParaRPr lang="en-US" sz="2400" kern="1200" dirty="0">
            <a:latin typeface="Comic Sans MS" panose="030F0702030302020204" pitchFamily="66" charset="0"/>
          </a:endParaRPr>
        </a:p>
      </dsp:txBody>
      <dsp:txXfrm>
        <a:off x="449353" y="2253171"/>
        <a:ext cx="4104818" cy="643763"/>
      </dsp:txXfrm>
    </dsp:sp>
    <dsp:sp modelId="{440EE33C-852C-4C97-8ED6-BE35BF65DA24}">
      <dsp:nvSpPr>
        <dsp:cNvPr id="0" name=""/>
        <dsp:cNvSpPr/>
      </dsp:nvSpPr>
      <dsp:spPr>
        <a:xfrm>
          <a:off x="47001" y="2172700"/>
          <a:ext cx="804704" cy="804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BDDA4-8583-426E-A34A-FCB2AAC8CF03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589F6-C6BB-4659-A5F6-25BCC355E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91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fully record all the data with</a:t>
            </a:r>
            <a:r>
              <a:rPr lang="en-US" baseline="0" dirty="0" smtClean="0"/>
              <a:t>out overwriting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72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8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6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8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9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4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79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89F6-C6BB-4659-A5F6-25BCC355EB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5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82160" y="1498276"/>
            <a:ext cx="11016762" cy="2874432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Development </a:t>
            </a:r>
            <a:r>
              <a:rPr lang="en-US" sz="3300" b="1" dirty="0">
                <a:solidFill>
                  <a:srgbClr val="FFC000"/>
                </a:solidFill>
                <a:latin typeface="Comic Sans MS" panose="030F0702030302020204" pitchFamily="66" charset="0"/>
              </a:rPr>
              <a:t>of </a:t>
            </a:r>
            <a:br>
              <a:rPr lang="en-US" sz="3300" b="1" dirty="0">
                <a:solidFill>
                  <a:srgbClr val="FFC000"/>
                </a:solidFill>
                <a:latin typeface="Comic Sans MS" panose="030F0702030302020204" pitchFamily="66" charset="0"/>
              </a:rPr>
            </a:br>
            <a:r>
              <a:rPr lang="en-US" sz="33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an </a:t>
            </a:r>
            <a:r>
              <a:rPr lang="en-US" sz="3300" b="1" dirty="0">
                <a:solidFill>
                  <a:srgbClr val="FFC000"/>
                </a:solidFill>
                <a:latin typeface="Comic Sans MS" panose="030F0702030302020204" pitchFamily="66" charset="0"/>
              </a:rPr>
              <a:t>Assessment &amp; Advisory</a:t>
            </a:r>
            <a:br>
              <a:rPr lang="en-US" sz="3300" b="1" dirty="0">
                <a:solidFill>
                  <a:srgbClr val="FFC000"/>
                </a:solidFill>
                <a:latin typeface="Comic Sans MS" panose="030F0702030302020204" pitchFamily="66" charset="0"/>
              </a:rPr>
            </a:br>
            <a:r>
              <a:rPr lang="en-US" sz="3300" b="1" dirty="0">
                <a:solidFill>
                  <a:srgbClr val="FFC000"/>
                </a:solidFill>
                <a:latin typeface="Comic Sans MS" panose="030F0702030302020204" pitchFamily="66" charset="0"/>
              </a:rPr>
              <a:t>E-learning System for Physics using </a:t>
            </a:r>
            <a:r>
              <a:rPr lang="en-US" sz="33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LabVIEW</a:t>
            </a:r>
            <a:br>
              <a:rPr lang="en-US" sz="33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</a:br>
            <a:r>
              <a:rPr lang="en-US" sz="4000" b="1" dirty="0">
                <a:latin typeface="Comic Sans MS" panose="030F0702030302020204" pitchFamily="66" charset="0"/>
              </a:rPr>
              <a:t/>
            </a:r>
            <a:br>
              <a:rPr lang="en-US" sz="4000" b="1" dirty="0">
                <a:latin typeface="Comic Sans MS" panose="030F0702030302020204" pitchFamily="66" charset="0"/>
              </a:rPr>
            </a:b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19319" y="5247862"/>
            <a:ext cx="10518963" cy="13874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Yan Bingtao 137160X</a:t>
            </a:r>
          </a:p>
          <a:p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pang </a:t>
            </a:r>
            <a:r>
              <a:rPr lang="en-US" sz="2400" b="1" dirty="0" err="1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jun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qing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 111111a </a:t>
            </a:r>
            <a:r>
              <a:rPr lang="en-US" sz="2400" b="1" dirty="0" smtClean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Supervisor: Mr. Cheong </a:t>
            </a:r>
            <a:r>
              <a:rPr lang="en-US" sz="2400" b="1" dirty="0" err="1" smtClean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chee</a:t>
            </a:r>
            <a:r>
              <a:rPr lang="en-US" sz="2400" b="1" dirty="0" smtClean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keng</a:t>
            </a: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Picture 4" descr="C:\Users\yan004\Downloads\Nanyang Poly 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13237" r="6638" b="11399"/>
          <a:stretch/>
        </p:blipFill>
        <p:spPr bwMode="auto">
          <a:xfrm>
            <a:off x="219872" y="217395"/>
            <a:ext cx="2127088" cy="6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43" y="1565848"/>
            <a:ext cx="7019925" cy="38766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29897" y="823146"/>
            <a:ext cx="6769101" cy="5654036"/>
            <a:chOff x="5229897" y="823146"/>
            <a:chExt cx="6769101" cy="56540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897" y="823146"/>
              <a:ext cx="6769101" cy="56540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5671" y="2464356"/>
              <a:ext cx="6416070" cy="176650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0431" y="4168663"/>
              <a:ext cx="6411266" cy="182131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b="-291"/>
          <a:stretch/>
        </p:blipFill>
        <p:spPr>
          <a:xfrm>
            <a:off x="5993876" y="823146"/>
            <a:ext cx="5687197" cy="569692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19616" y="3074237"/>
            <a:ext cx="5572125" cy="1246390"/>
            <a:chOff x="6219616" y="3074237"/>
            <a:chExt cx="5572125" cy="1246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9616" y="3387177"/>
              <a:ext cx="5572125" cy="9334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/>
            <a:srcRect l="1590" t="-3690" b="-1"/>
            <a:stretch/>
          </p:blipFill>
          <p:spPr>
            <a:xfrm>
              <a:off x="6223899" y="3074237"/>
              <a:ext cx="2212150" cy="32592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219572" y="1822754"/>
            <a:ext cx="5572125" cy="1246390"/>
            <a:chOff x="6083387" y="4540142"/>
            <a:chExt cx="5572125" cy="1246390"/>
          </a:xfrm>
        </p:grpSpPr>
        <p:grpSp>
          <p:nvGrpSpPr>
            <p:cNvPr id="2" name="Group 1"/>
            <p:cNvGrpSpPr/>
            <p:nvPr/>
          </p:nvGrpSpPr>
          <p:grpSpPr>
            <a:xfrm>
              <a:off x="6083387" y="4540142"/>
              <a:ext cx="5572125" cy="1246390"/>
              <a:chOff x="6372016" y="3226637"/>
              <a:chExt cx="5572125" cy="124639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372016" y="3226637"/>
                <a:ext cx="5572125" cy="1246390"/>
                <a:chOff x="6219616" y="3074237"/>
                <a:chExt cx="5572125" cy="124639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19616" y="3387177"/>
                  <a:ext cx="5572125" cy="933450"/>
                </a:xfrm>
                <a:prstGeom prst="rect">
                  <a:avLst/>
                </a:prstGeom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90" t="-3690" b="-1"/>
                <a:stretch/>
              </p:blipFill>
              <p:spPr>
                <a:xfrm>
                  <a:off x="6223899" y="3074237"/>
                  <a:ext cx="2212150" cy="325925"/>
                </a:xfrm>
                <a:prstGeom prst="rect">
                  <a:avLst/>
                </a:prstGeom>
              </p:spPr>
            </p:pic>
          </p:grpSp>
          <p:sp>
            <p:nvSpPr>
              <p:cNvPr id="44" name="Rounded Rectangle 43"/>
              <p:cNvSpPr/>
              <p:nvPr/>
            </p:nvSpPr>
            <p:spPr>
              <a:xfrm flipV="1">
                <a:off x="7773179" y="3783470"/>
                <a:ext cx="926873" cy="24387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564118" y="5129365"/>
              <a:ext cx="119382" cy="169075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/>
          <a:srcRect l="35882" t="28393" r="56324" b="63648"/>
          <a:stretch/>
        </p:blipFill>
        <p:spPr>
          <a:xfrm>
            <a:off x="9519614" y="1824451"/>
            <a:ext cx="1201395" cy="346185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26361" y="309700"/>
            <a:ext cx="4645689" cy="51464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95771" y="186636"/>
            <a:ext cx="2701760" cy="805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Comic Sans MS" panose="030F0702030302020204" pitchFamily="66" charset="0"/>
              </a:rPr>
              <a:t>No</a:t>
            </a:r>
            <a:r>
              <a:rPr lang="en-US" sz="2400" b="1" dirty="0">
                <a:latin typeface="Comic Sans MS" panose="030F0702030302020204" pitchFamily="66" charset="0"/>
              </a:rPr>
              <a:t>. of </a:t>
            </a:r>
            <a:r>
              <a:rPr lang="en-US" sz="2400" b="1" dirty="0" smtClean="0">
                <a:latin typeface="Comic Sans MS" panose="030F0702030302020204" pitchFamily="66" charset="0"/>
              </a:rPr>
              <a:t>Attempts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7470" y="217531"/>
            <a:ext cx="2354580" cy="60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(LabVIEW)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682643" y="2989369"/>
            <a:ext cx="2777490" cy="495662"/>
            <a:chOff x="4926330" y="1127694"/>
            <a:chExt cx="2777490" cy="495662"/>
          </a:xfrm>
        </p:grpSpPr>
        <p:sp>
          <p:nvSpPr>
            <p:cNvPr id="25" name="Rounded Rectangle 24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Tree Control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33" name="Straight Arrow Connector 32"/>
          <p:cNvCxnSpPr>
            <a:stCxn id="25" idx="2"/>
          </p:cNvCxnSpPr>
          <p:nvPr/>
        </p:nvCxnSpPr>
        <p:spPr>
          <a:xfrm flipH="1">
            <a:off x="3066035" y="3485031"/>
            <a:ext cx="5353" cy="33993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317035" y="3824966"/>
            <a:ext cx="3497999" cy="495662"/>
            <a:chOff x="4926330" y="1127694"/>
            <a:chExt cx="2777490" cy="495662"/>
          </a:xfrm>
        </p:grpSpPr>
        <p:sp>
          <p:nvSpPr>
            <p:cNvPr id="35" name="Rounded Rectangle 34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>
                  <a:latin typeface="Comic Sans MS" panose="030F0702030302020204" pitchFamily="66" charset="0"/>
                </a:rPr>
                <a:t>Check Database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6872" y="5736147"/>
            <a:ext cx="3199558" cy="495662"/>
            <a:chOff x="4926330" y="1127694"/>
            <a:chExt cx="2777490" cy="495662"/>
          </a:xfrm>
        </p:grpSpPr>
        <p:sp>
          <p:nvSpPr>
            <p:cNvPr id="50" name="Rounded Rectangle 49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51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Start Attempt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52" name="Straight Arrow Connector 51"/>
          <p:cNvCxnSpPr>
            <a:stCxn id="35" idx="2"/>
            <a:endCxn id="51" idx="0"/>
          </p:cNvCxnSpPr>
          <p:nvPr/>
        </p:nvCxnSpPr>
        <p:spPr>
          <a:xfrm flipH="1">
            <a:off x="1756736" y="4320628"/>
            <a:ext cx="1309299" cy="1419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3517199" y="5736243"/>
            <a:ext cx="1971678" cy="495662"/>
            <a:chOff x="4926330" y="1127694"/>
            <a:chExt cx="2777490" cy="495662"/>
          </a:xfrm>
        </p:grpSpPr>
        <p:sp>
          <p:nvSpPr>
            <p:cNvPr id="55" name="Rounded Rectangle 54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Reject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57" name="Straight Arrow Connector 56"/>
          <p:cNvCxnSpPr>
            <a:stCxn id="35" idx="2"/>
            <a:endCxn id="55" idx="0"/>
          </p:cNvCxnSpPr>
          <p:nvPr/>
        </p:nvCxnSpPr>
        <p:spPr>
          <a:xfrm>
            <a:off x="3066035" y="4320628"/>
            <a:ext cx="1437003" cy="14156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2"/>
          <p:cNvSpPr txBox="1">
            <a:spLocks/>
          </p:cNvSpPr>
          <p:nvPr/>
        </p:nvSpPr>
        <p:spPr>
          <a:xfrm rot="18735099">
            <a:off x="1218045" y="4850081"/>
            <a:ext cx="1525317" cy="491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Comic Sans MS" panose="030F0702030302020204" pitchFamily="66" charset="0"/>
              </a:rPr>
              <a:t>Attempt&gt;0</a:t>
            </a:r>
            <a:endParaRPr lang="en-US" sz="2000" b="1" dirty="0">
              <a:latin typeface="Comic Sans MS" panose="030F0702030302020204" pitchFamily="66" charset="0"/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 rot="2655436">
            <a:off x="3426044" y="4811741"/>
            <a:ext cx="1594939" cy="491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Comic Sans MS" panose="030F0702030302020204" pitchFamily="66" charset="0"/>
              </a:rPr>
              <a:t>Attempt=0</a:t>
            </a:r>
            <a:endParaRPr lang="en-US" sz="2000" b="1" dirty="0">
              <a:latin typeface="Comic Sans MS" panose="030F0702030302020204" pitchFamily="66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317035" y="1250789"/>
            <a:ext cx="3737608" cy="495423"/>
            <a:chOff x="217172" y="4614587"/>
            <a:chExt cx="3737608" cy="495423"/>
          </a:xfrm>
        </p:grpSpPr>
        <p:sp>
          <p:nvSpPr>
            <p:cNvPr id="29" name="Rounded Rectangle 28"/>
            <p:cNvSpPr/>
            <p:nvPr/>
          </p:nvSpPr>
          <p:spPr>
            <a:xfrm>
              <a:off x="217172" y="4614587"/>
              <a:ext cx="3353168" cy="49542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58513" y="4614587"/>
              <a:ext cx="3596267" cy="4832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200" b="1" dirty="0" smtClean="0">
                  <a:latin typeface="Comic Sans MS" panose="030F0702030302020204" pitchFamily="66" charset="0"/>
                </a:rPr>
                <a:t>Set No. of Attempts</a:t>
              </a:r>
              <a:endParaRPr lang="en-US" sz="22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32312" y="2069888"/>
            <a:ext cx="3353168" cy="507626"/>
            <a:chOff x="7989570" y="4590181"/>
            <a:chExt cx="3353168" cy="507626"/>
          </a:xfrm>
        </p:grpSpPr>
        <p:sp>
          <p:nvSpPr>
            <p:cNvPr id="45" name="Rounded Rectangle 44"/>
            <p:cNvSpPr/>
            <p:nvPr/>
          </p:nvSpPr>
          <p:spPr>
            <a:xfrm>
              <a:off x="7989570" y="4602384"/>
              <a:ext cx="3353168" cy="49542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8098064" y="4590181"/>
              <a:ext cx="3136179" cy="4832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200" b="1" dirty="0" smtClean="0">
                  <a:latin typeface="Comic Sans MS" panose="030F0702030302020204" pitchFamily="66" charset="0"/>
                </a:rPr>
                <a:t>Add More Attempts</a:t>
              </a:r>
              <a:endParaRPr lang="en-US" sz="22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0" name="Rounded Rectangle 39"/>
          <p:cNvSpPr/>
          <p:nvPr/>
        </p:nvSpPr>
        <p:spPr>
          <a:xfrm flipV="1">
            <a:off x="7620779" y="3631070"/>
            <a:ext cx="926873" cy="2438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8261" y="3581224"/>
            <a:ext cx="2638425" cy="1600200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 flipV="1">
            <a:off x="8269594" y="2109308"/>
            <a:ext cx="509849" cy="2273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5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40" grpId="0" animBg="1"/>
      <p:bldP spid="40" grpId="1" animBg="1"/>
      <p:bldP spid="53" grpId="0" animBg="1"/>
      <p:bldP spid="5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95958" y="186636"/>
            <a:ext cx="5384752" cy="80525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95771" y="186636"/>
            <a:ext cx="4004780" cy="805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Comic Sans MS" panose="030F0702030302020204" pitchFamily="66" charset="0"/>
              </a:rPr>
              <a:t>Auto-creating Tables</a:t>
            </a:r>
            <a:br>
              <a:rPr lang="en-US" sz="2400" b="1" dirty="0" smtClean="0">
                <a:latin typeface="Comic Sans MS" panose="030F0702030302020204" pitchFamily="66" charset="0"/>
              </a:rPr>
            </a:br>
            <a:r>
              <a:rPr lang="en-US" sz="2400" b="1" dirty="0" smtClean="0">
                <a:latin typeface="Comic Sans MS" panose="030F0702030302020204" pitchFamily="66" charset="0"/>
              </a:rPr>
              <a:t>Fully record data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23261" y="236677"/>
            <a:ext cx="2354580" cy="60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(LabVIEW)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5437" y="2233097"/>
            <a:ext cx="2777490" cy="495662"/>
            <a:chOff x="4926330" y="1127694"/>
            <a:chExt cx="2777490" cy="495662"/>
          </a:xfrm>
        </p:grpSpPr>
        <p:sp>
          <p:nvSpPr>
            <p:cNvPr id="13" name="Rounded Rectangle 12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Tree Control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42" name="Straight Arrow Connector 41"/>
          <p:cNvCxnSpPr>
            <a:stCxn id="13" idx="2"/>
            <a:endCxn id="37" idx="0"/>
          </p:cNvCxnSpPr>
          <p:nvPr/>
        </p:nvCxnSpPr>
        <p:spPr>
          <a:xfrm>
            <a:off x="2244182" y="2728759"/>
            <a:ext cx="23662" cy="94333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81062" y="5045820"/>
            <a:ext cx="3199558" cy="495662"/>
            <a:chOff x="4926330" y="1127694"/>
            <a:chExt cx="2777490" cy="495662"/>
          </a:xfrm>
        </p:grpSpPr>
        <p:sp>
          <p:nvSpPr>
            <p:cNvPr id="47" name="Rounded Rectangle 46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Start Attempt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52" name="Straight Arrow Connector 51"/>
          <p:cNvCxnSpPr>
            <a:stCxn id="37" idx="2"/>
            <a:endCxn id="47" idx="0"/>
          </p:cNvCxnSpPr>
          <p:nvPr/>
        </p:nvCxnSpPr>
        <p:spPr>
          <a:xfrm>
            <a:off x="2267844" y="4357768"/>
            <a:ext cx="12997" cy="68805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08074" y="3672097"/>
            <a:ext cx="3119538" cy="685671"/>
            <a:chOff x="1291168" y="3745043"/>
            <a:chExt cx="3109383" cy="625975"/>
          </a:xfrm>
        </p:grpSpPr>
        <p:sp>
          <p:nvSpPr>
            <p:cNvPr id="37" name="Rounded Rectangle 36"/>
            <p:cNvSpPr/>
            <p:nvPr/>
          </p:nvSpPr>
          <p:spPr>
            <a:xfrm>
              <a:off x="1291169" y="3745043"/>
              <a:ext cx="3109382" cy="62597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1291168" y="3745043"/>
              <a:ext cx="3109383" cy="5892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 smtClean="0">
                  <a:latin typeface="Comic Sans MS" panose="030F0702030302020204" pitchFamily="66" charset="0"/>
                </a:rPr>
                <a:t>Auto Create Table</a:t>
              </a:r>
              <a:endParaRPr lang="en-US" sz="25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966282" y="2381306"/>
            <a:ext cx="7986082" cy="3590407"/>
            <a:chOff x="3966282" y="2381306"/>
            <a:chExt cx="7986082" cy="3590407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6282" y="2663329"/>
              <a:ext cx="7986082" cy="330838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9534" y="2381306"/>
              <a:ext cx="3933825" cy="295275"/>
            </a:xfrm>
            <a:prstGeom prst="rect">
              <a:avLst/>
            </a:prstGeom>
          </p:spPr>
        </p:pic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4046892" y="1167962"/>
            <a:ext cx="8086718" cy="805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Comic Sans MS" panose="030F0702030302020204" pitchFamily="66" charset="0"/>
              </a:rPr>
              <a:t>Theme[#]Topic[#]Paper[#]_[Admin No]_Attempt[#]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548423" y="4692339"/>
            <a:ext cx="1990038" cy="48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200" b="1" dirty="0">
              <a:latin typeface="Comic Sans MS" panose="030F0702030302020204" pitchFamily="66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5958" y="331942"/>
            <a:ext cx="4896688" cy="51464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95771" y="186636"/>
            <a:ext cx="4004780" cy="805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Comic Sans MS" panose="030F0702030302020204" pitchFamily="66" charset="0"/>
              </a:rPr>
              <a:t>Improve Efficiency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6071" y="236677"/>
            <a:ext cx="2354580" cy="60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(LabVIEW)</a:t>
            </a:r>
          </a:p>
        </p:txBody>
      </p:sp>
      <p:cxnSp>
        <p:nvCxnSpPr>
          <p:cNvPr id="6" name="Straight Arrow Connector 5"/>
          <p:cNvCxnSpPr>
            <a:stCxn id="47" idx="2"/>
            <a:endCxn id="15" idx="0"/>
          </p:cNvCxnSpPr>
          <p:nvPr/>
        </p:nvCxnSpPr>
        <p:spPr>
          <a:xfrm flipH="1">
            <a:off x="1610289" y="1684295"/>
            <a:ext cx="1209321" cy="60076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02334" y="2285057"/>
            <a:ext cx="1615909" cy="495662"/>
            <a:chOff x="4926330" y="1127694"/>
            <a:chExt cx="2777490" cy="495662"/>
          </a:xfrm>
        </p:grpSpPr>
        <p:sp>
          <p:nvSpPr>
            <p:cNvPr id="15" name="Rounded Rectangle 14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Paper1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02944" y="2285056"/>
            <a:ext cx="1615909" cy="495662"/>
            <a:chOff x="4926330" y="1127694"/>
            <a:chExt cx="2777490" cy="495662"/>
          </a:xfrm>
        </p:grpSpPr>
        <p:sp>
          <p:nvSpPr>
            <p:cNvPr id="26" name="Rounded Rectangle 25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Paper2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28" name="Straight Arrow Connector 27"/>
          <p:cNvCxnSpPr>
            <a:stCxn id="47" idx="2"/>
            <a:endCxn id="27" idx="0"/>
          </p:cNvCxnSpPr>
          <p:nvPr/>
        </p:nvCxnSpPr>
        <p:spPr>
          <a:xfrm>
            <a:off x="2819610" y="1684295"/>
            <a:ext cx="1396382" cy="60505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17003" y="3642817"/>
            <a:ext cx="2186570" cy="906323"/>
            <a:chOff x="4926330" y="1127694"/>
            <a:chExt cx="2777490" cy="499958"/>
          </a:xfrm>
        </p:grpSpPr>
        <p:sp>
          <p:nvSpPr>
            <p:cNvPr id="34" name="Rounded Rectangle 33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5092169" y="1136288"/>
              <a:ext cx="2584759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 smtClean="0">
                  <a:latin typeface="Comic Sans MS" panose="030F0702030302020204" pitchFamily="66" charset="0"/>
                </a:rPr>
                <a:t>Save data in </a:t>
              </a:r>
              <a:r>
                <a:rPr lang="en-US" sz="2500" b="1" dirty="0" err="1">
                  <a:latin typeface="Comic Sans MS" panose="030F0702030302020204" pitchFamily="66" charset="0"/>
                </a:rPr>
                <a:t>D</a:t>
              </a:r>
              <a:r>
                <a:rPr lang="en-US" sz="2500" b="1" dirty="0" err="1" smtClean="0">
                  <a:latin typeface="Comic Sans MS" panose="030F0702030302020204" pitchFamily="66" charset="0"/>
                </a:rPr>
                <a:t>atabse</a:t>
              </a:r>
              <a:endParaRPr lang="en-US" sz="25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117613" y="3652955"/>
            <a:ext cx="2186570" cy="888397"/>
            <a:chOff x="4926330" y="1127694"/>
            <a:chExt cx="2777490" cy="495662"/>
          </a:xfrm>
        </p:grpSpPr>
        <p:sp>
          <p:nvSpPr>
            <p:cNvPr id="37" name="Rounded Rectangle 36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5003150" y="1131991"/>
              <a:ext cx="265711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 smtClean="0">
                  <a:latin typeface="Comic Sans MS" panose="030F0702030302020204" pitchFamily="66" charset="0"/>
                </a:rPr>
                <a:t>Screenshots</a:t>
              </a:r>
              <a:endParaRPr lang="en-US" sz="25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39" name="Straight Arrow Connector 38"/>
          <p:cNvCxnSpPr>
            <a:stCxn id="15" idx="2"/>
            <a:endCxn id="34" idx="0"/>
          </p:cNvCxnSpPr>
          <p:nvPr/>
        </p:nvCxnSpPr>
        <p:spPr>
          <a:xfrm flipH="1">
            <a:off x="1610288" y="2780719"/>
            <a:ext cx="1" cy="8620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6" idx="2"/>
            <a:endCxn id="37" idx="0"/>
          </p:cNvCxnSpPr>
          <p:nvPr/>
        </p:nvCxnSpPr>
        <p:spPr>
          <a:xfrm flipH="1">
            <a:off x="4210898" y="2780718"/>
            <a:ext cx="1" cy="87223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219831" y="1188633"/>
            <a:ext cx="3199558" cy="495662"/>
            <a:chOff x="4926330" y="1127694"/>
            <a:chExt cx="2777490" cy="495662"/>
          </a:xfrm>
        </p:grpSpPr>
        <p:sp>
          <p:nvSpPr>
            <p:cNvPr id="47" name="Rounded Rectangle 46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Start Attempt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358500" y="5235629"/>
            <a:ext cx="3199558" cy="495662"/>
            <a:chOff x="4926330" y="1127694"/>
            <a:chExt cx="2777490" cy="495662"/>
          </a:xfrm>
        </p:grpSpPr>
        <p:sp>
          <p:nvSpPr>
            <p:cNvPr id="44" name="Rounded Rectangle 43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5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Review </a:t>
              </a:r>
              <a:r>
                <a:rPr lang="en-US" sz="3000" b="1" dirty="0" err="1" smtClean="0">
                  <a:latin typeface="Comic Sans MS" panose="030F0702030302020204" pitchFamily="66" charset="0"/>
                </a:rPr>
                <a:t>Qn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50" name="Straight Arrow Connector 49"/>
          <p:cNvCxnSpPr>
            <a:stCxn id="34" idx="2"/>
            <a:endCxn id="45" idx="0"/>
          </p:cNvCxnSpPr>
          <p:nvPr/>
        </p:nvCxnSpPr>
        <p:spPr>
          <a:xfrm>
            <a:off x="1610288" y="4541352"/>
            <a:ext cx="1358076" cy="69857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2"/>
            <a:endCxn id="44" idx="0"/>
          </p:cNvCxnSpPr>
          <p:nvPr/>
        </p:nvCxnSpPr>
        <p:spPr>
          <a:xfrm flipH="1">
            <a:off x="2958279" y="4541352"/>
            <a:ext cx="1252619" cy="69427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461926" y="694150"/>
            <a:ext cx="6555189" cy="2086567"/>
            <a:chOff x="5394173" y="1111949"/>
            <a:chExt cx="6555189" cy="20865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2674" y="1602892"/>
              <a:ext cx="6436688" cy="1595624"/>
            </a:xfrm>
            <a:prstGeom prst="rect">
              <a:avLst/>
            </a:prstGeom>
          </p:spPr>
        </p:pic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5394173" y="1111949"/>
              <a:ext cx="1486027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Paper1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58888" y="3197938"/>
            <a:ext cx="6487337" cy="1692113"/>
            <a:chOff x="5601193" y="3868602"/>
            <a:chExt cx="6415922" cy="1494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1669" y="4359966"/>
              <a:ext cx="6355446" cy="1003036"/>
            </a:xfrm>
            <a:prstGeom prst="rect">
              <a:avLst/>
            </a:prstGeom>
          </p:spPr>
        </p:pic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5601193" y="3868602"/>
              <a:ext cx="1486027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Paper2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3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548423" y="4692339"/>
            <a:ext cx="1990038" cy="48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200" b="1" dirty="0">
              <a:latin typeface="Comic Sans MS" panose="030F0702030302020204" pitchFamily="66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5958" y="236678"/>
            <a:ext cx="4896688" cy="75521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95771" y="186636"/>
            <a:ext cx="4004780" cy="805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Comic Sans MS" panose="030F0702030302020204" pitchFamily="66" charset="0"/>
              </a:rPr>
              <a:t>Save process &amp;</a:t>
            </a:r>
            <a:br>
              <a:rPr lang="en-US" sz="2400" b="1" dirty="0" smtClean="0">
                <a:latin typeface="Comic Sans MS" panose="030F0702030302020204" pitchFamily="66" charset="0"/>
              </a:rPr>
            </a:br>
            <a:r>
              <a:rPr lang="en-US" sz="2400" b="1" dirty="0" smtClean="0">
                <a:latin typeface="Comic Sans MS" panose="030F0702030302020204" pitchFamily="66" charset="0"/>
              </a:rPr>
              <a:t>Continue next time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6071" y="236677"/>
            <a:ext cx="2354580" cy="60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(LabVIEW)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41724" y="1502086"/>
            <a:ext cx="6901844" cy="4804711"/>
            <a:chOff x="5098968" y="1669773"/>
            <a:chExt cx="6901844" cy="4804711"/>
          </a:xfrm>
        </p:grpSpPr>
        <p:grpSp>
          <p:nvGrpSpPr>
            <p:cNvPr id="49" name="Group 48"/>
            <p:cNvGrpSpPr/>
            <p:nvPr/>
          </p:nvGrpSpPr>
          <p:grpSpPr>
            <a:xfrm>
              <a:off x="5098968" y="1669773"/>
              <a:ext cx="6901844" cy="4804711"/>
              <a:chOff x="5098968" y="1669773"/>
              <a:chExt cx="6901844" cy="4804711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5098968" y="1669773"/>
                <a:ext cx="6901844" cy="4804711"/>
                <a:chOff x="5098968" y="1669773"/>
                <a:chExt cx="6901844" cy="4804711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98968" y="1669773"/>
                  <a:ext cx="6901844" cy="4804711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73529" y="3050640"/>
                  <a:ext cx="6520906" cy="1705138"/>
                </a:xfrm>
                <a:prstGeom prst="rect">
                  <a:avLst/>
                </a:prstGeom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78411" y="4754947"/>
                  <a:ext cx="6516024" cy="1276369"/>
                </a:xfrm>
                <a:prstGeom prst="rect">
                  <a:avLst/>
                </a:prstGeom>
              </p:spPr>
            </p:pic>
          </p:grp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4999" y="2799334"/>
                <a:ext cx="310515" cy="96266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4369" y="6196513"/>
              <a:ext cx="486492" cy="15895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770" t="1849" r="1186" b="4126"/>
          <a:stretch/>
        </p:blipFill>
        <p:spPr>
          <a:xfrm>
            <a:off x="3280371" y="3904442"/>
            <a:ext cx="3520661" cy="120904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23360" y="4729028"/>
            <a:ext cx="861155" cy="22493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176739" y="4740603"/>
            <a:ext cx="853672" cy="2249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28"/>
          <a:stretch/>
        </p:blipFill>
        <p:spPr bwMode="auto">
          <a:xfrm>
            <a:off x="479836" y="1275701"/>
            <a:ext cx="5677409" cy="53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6" y="1585949"/>
            <a:ext cx="5479758" cy="497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52" y="1068869"/>
            <a:ext cx="5826760" cy="5628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Troubleshooting 1: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47" y="655205"/>
            <a:ext cx="8836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Mismatching VI Reference Type</a:t>
            </a:r>
          </a:p>
        </p:txBody>
      </p:sp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48" y="1482533"/>
            <a:ext cx="5932805" cy="497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4232729" y="4465320"/>
            <a:ext cx="436234" cy="1371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54" y="1482533"/>
            <a:ext cx="5479758" cy="497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 flipV="1">
            <a:off x="7854342" y="2788257"/>
            <a:ext cx="750516" cy="64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V="1">
            <a:off x="5393635" y="1530643"/>
            <a:ext cx="452420" cy="377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V="1">
            <a:off x="8239682" y="4521187"/>
            <a:ext cx="452420" cy="5676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 flipV="1">
            <a:off x="1421439" y="1615311"/>
            <a:ext cx="791674" cy="11729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2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8" grpId="0" animBg="1"/>
      <p:bldP spid="18" grpId="1" animBg="1"/>
      <p:bldP spid="19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67789" y="3093767"/>
            <a:ext cx="4737353" cy="1692113"/>
            <a:chOff x="5601193" y="3868602"/>
            <a:chExt cx="4685202" cy="14944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r="27232"/>
            <a:stretch/>
          </p:blipFill>
          <p:spPr>
            <a:xfrm>
              <a:off x="5661669" y="4359966"/>
              <a:ext cx="4624726" cy="1003036"/>
            </a:xfrm>
            <a:prstGeom prst="rect">
              <a:avLst/>
            </a:prstGeom>
          </p:spPr>
        </p:pic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01193" y="3868602"/>
              <a:ext cx="1486027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Paper2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17" name="Picture 1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" t="14141" r="14102" b="15237"/>
          <a:stretch/>
        </p:blipFill>
        <p:spPr bwMode="auto">
          <a:xfrm>
            <a:off x="437476" y="1967697"/>
            <a:ext cx="5977106" cy="4247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 rotWithShape="1">
          <a:blip r:embed="rId4"/>
          <a:srcRect l="3583" t="13292" r="14625" b="15139"/>
          <a:stretch/>
        </p:blipFill>
        <p:spPr>
          <a:xfrm>
            <a:off x="458348" y="1967697"/>
            <a:ext cx="5956236" cy="42479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Troubleshooting 2: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51" y="830342"/>
            <a:ext cx="8836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Column Size too small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5"/>
          <a:srcRect l="-195" r="58894" b="55416"/>
          <a:stretch/>
        </p:blipFill>
        <p:spPr>
          <a:xfrm>
            <a:off x="6414583" y="1971748"/>
            <a:ext cx="5252697" cy="4243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307" y="5471160"/>
            <a:ext cx="335625" cy="14478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991024" y="5269139"/>
            <a:ext cx="960926" cy="4371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585191" y="3816181"/>
            <a:ext cx="4219951" cy="9600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0" grpId="0" animBg="1"/>
      <p:bldP spid="2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JQ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4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016385" y="1360642"/>
            <a:ext cx="879182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Learn how to create database</a:t>
            </a:r>
          </a:p>
          <a:p>
            <a:pPr marL="1143000" indent="-1143000">
              <a:buFont typeface="Wingdings" panose="05000000000000000000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database</a:t>
            </a:r>
          </a:p>
          <a:p>
            <a:pPr marL="1143000" indent="-1143000">
              <a:buFont typeface="Wingdings" panose="05000000000000000000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server database</a:t>
            </a:r>
          </a:p>
          <a:p>
            <a:pPr marL="1143000" indent="-1143000">
              <a:buFont typeface="Wingdings" panose="05000000000000000000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physics questions for paper 1</a:t>
            </a:r>
          </a:p>
          <a:p>
            <a:pPr marL="1143000" indent="-1143000">
              <a:buFont typeface="Wingdings" panose="05000000000000000000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Share database with multiple users</a:t>
            </a:r>
            <a:endParaRPr lang="en-US" sz="25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85496" y="555385"/>
            <a:ext cx="2861779" cy="805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What did I do:</a:t>
            </a:r>
            <a:endParaRPr lang="en-US" sz="24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physics questions for paper1: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933" y="855857"/>
            <a:ext cx="8836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multiple choice questions(MCQ) for paper 1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48048" y="2189756"/>
            <a:ext cx="5698079" cy="3966711"/>
            <a:chOff x="5098968" y="1669773"/>
            <a:chExt cx="6901844" cy="4804711"/>
          </a:xfrm>
        </p:grpSpPr>
        <p:grpSp>
          <p:nvGrpSpPr>
            <p:cNvPr id="19" name="Group 18"/>
            <p:cNvGrpSpPr/>
            <p:nvPr/>
          </p:nvGrpSpPr>
          <p:grpSpPr>
            <a:xfrm>
              <a:off x="5098968" y="1669773"/>
              <a:ext cx="6901844" cy="4804711"/>
              <a:chOff x="5098968" y="1669773"/>
              <a:chExt cx="6901844" cy="480471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098968" y="1669773"/>
                <a:ext cx="6901844" cy="4804711"/>
                <a:chOff x="5098968" y="1669773"/>
                <a:chExt cx="6901844" cy="4804711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98968" y="1669773"/>
                  <a:ext cx="6901844" cy="48047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73529" y="3050640"/>
                  <a:ext cx="6520906" cy="1705138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78411" y="4754947"/>
                  <a:ext cx="6516024" cy="1276369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4999" y="2799334"/>
                <a:ext cx="310515" cy="96266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4369" y="6196513"/>
              <a:ext cx="486492" cy="158953"/>
            </a:xfrm>
            <a:prstGeom prst="rect">
              <a:avLst/>
            </a:prstGeom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394" y="2038280"/>
            <a:ext cx="5337074" cy="426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1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Database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933" y="855857"/>
            <a:ext cx="1047579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Comic Sans MS" panose="030F0702030302020204" pitchFamily="66" charset="0"/>
              </a:rPr>
              <a:t> Create a database consist tables of: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 smtClean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Login/logout history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 smtClean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Student information (Student name, username and password)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 smtClean="0">
              <a:latin typeface="Comic Sans MS" panose="030F0702030302020204" pitchFamily="66" charset="0"/>
            </a:endParaRPr>
          </a:p>
          <a:p>
            <a:r>
              <a:rPr lang="en-US" sz="2500" b="1" dirty="0"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       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01" y="3071445"/>
            <a:ext cx="4776703" cy="362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8" y="3187054"/>
            <a:ext cx="4411546" cy="339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92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2214" y="281556"/>
            <a:ext cx="5860232" cy="666479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Content: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06265" y="948035"/>
            <a:ext cx="87918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Background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New Features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Troubleshooting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omic Sans MS" panose="030F0702030302020204" pitchFamily="66" charset="0"/>
              </a:rPr>
              <a:t>What did I </a:t>
            </a:r>
            <a:r>
              <a:rPr lang="en-US" sz="2500" b="1" dirty="0" smtClean="0">
                <a:latin typeface="Comic Sans MS" panose="030F0702030302020204" pitchFamily="66" charset="0"/>
              </a:rPr>
              <a:t>do (Database)</a:t>
            </a:r>
            <a:endParaRPr lang="en-US" sz="2500" b="1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omic Sans MS" panose="030F0702030302020204" pitchFamily="66" charset="0"/>
              </a:rPr>
              <a:t>Gantt </a:t>
            </a:r>
            <a:r>
              <a:rPr lang="en-US" sz="2500" b="1" dirty="0" smtClean="0">
                <a:latin typeface="Comic Sans MS" panose="030F0702030302020204" pitchFamily="66" charset="0"/>
              </a:rPr>
              <a:t>chart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omic Sans MS" panose="030F0702030302020204" pitchFamily="66" charset="0"/>
              </a:rPr>
              <a:t>F</a:t>
            </a:r>
            <a:r>
              <a:rPr lang="en-US" sz="2500" b="1" dirty="0" smtClean="0">
                <a:latin typeface="Comic Sans MS" panose="030F0702030302020204" pitchFamily="66" charset="0"/>
              </a:rPr>
              <a:t>uture work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Program Flow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7402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8333960" cy="430105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Share Database with multiple users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456" y="879376"/>
            <a:ext cx="1047579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endParaRPr lang="en-US" sz="2500" b="1" dirty="0" smtClean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 smtClean="0">
              <a:latin typeface="Comic Sans MS" panose="030F0702030302020204" pitchFamily="66" charset="0"/>
            </a:endParaRPr>
          </a:p>
          <a:p>
            <a:r>
              <a:rPr lang="en-US" sz="2500" b="1" dirty="0"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932" y="1770258"/>
            <a:ext cx="515351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Install SQL server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a database server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Share the database by exporting the records to the server.</a:t>
            </a: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 smtClean="0">
              <a:latin typeface="Comic Sans MS" panose="030F0702030302020204" pitchFamily="66" charset="0"/>
            </a:endParaRPr>
          </a:p>
          <a:p>
            <a:r>
              <a:rPr lang="en-US" sz="2500" b="1" dirty="0"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     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23" y="1254700"/>
            <a:ext cx="6318828" cy="505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4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8333960" cy="430105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Share Database with multiple users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332" y="1078523"/>
            <a:ext cx="6318367" cy="546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3932" y="1535796"/>
            <a:ext cx="515351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Install </a:t>
            </a:r>
            <a:r>
              <a:rPr lang="en-US" sz="2500" b="1" dirty="0" err="1">
                <a:latin typeface="Comic Sans MS" panose="030F0702030302020204" pitchFamily="66" charset="0"/>
              </a:rPr>
              <a:t>D</a:t>
            </a:r>
            <a:r>
              <a:rPr lang="en-US" sz="2500" b="1" dirty="0" err="1" smtClean="0">
                <a:latin typeface="Comic Sans MS" panose="030F0702030302020204" pitchFamily="66" charset="0"/>
              </a:rPr>
              <a:t>ropbox</a:t>
            </a:r>
            <a:endParaRPr lang="en-US" sz="2500" b="1" dirty="0" smtClean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a </a:t>
            </a:r>
            <a:r>
              <a:rPr lang="en-US" sz="2500" b="1" dirty="0" err="1">
                <a:latin typeface="Comic Sans MS" panose="030F0702030302020204" pitchFamily="66" charset="0"/>
              </a:rPr>
              <a:t>D</a:t>
            </a:r>
            <a:r>
              <a:rPr lang="en-US" sz="2500" b="1" dirty="0" err="1" smtClean="0">
                <a:latin typeface="Comic Sans MS" panose="030F0702030302020204" pitchFamily="66" charset="0"/>
              </a:rPr>
              <a:t>ropbox</a:t>
            </a:r>
            <a:r>
              <a:rPr lang="en-US" sz="2500" b="1" dirty="0" smtClean="0">
                <a:latin typeface="Comic Sans MS" panose="030F0702030302020204" pitchFamily="66" charset="0"/>
              </a:rPr>
              <a:t> folder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Share the database using the folder.</a:t>
            </a:r>
          </a:p>
          <a:p>
            <a:r>
              <a:rPr lang="en-US" sz="2500" b="1" dirty="0" smtClean="0">
                <a:latin typeface="Comic Sans MS" panose="030F0702030302020204" pitchFamily="66" charset="0"/>
              </a:rPr>
              <a:t>  </a:t>
            </a: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 smtClean="0">
              <a:latin typeface="Comic Sans MS" panose="030F0702030302020204" pitchFamily="66" charset="0"/>
            </a:endParaRPr>
          </a:p>
          <a:p>
            <a:r>
              <a:rPr lang="en-US" sz="2500" b="1" dirty="0"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80823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8333960" cy="430105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Share Database with multiple users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456" y="879376"/>
            <a:ext cx="1047579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endParaRPr lang="en-US" sz="2500" b="1" dirty="0" smtClean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 smtClean="0">
              <a:latin typeface="Comic Sans MS" panose="030F0702030302020204" pitchFamily="66" charset="0"/>
            </a:endParaRPr>
          </a:p>
          <a:p>
            <a:r>
              <a:rPr lang="en-US" sz="2500" b="1" dirty="0"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     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08" y="1066799"/>
            <a:ext cx="6386935" cy="546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3932" y="1770258"/>
            <a:ext cx="515351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a new folder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Share the folder over a network</a:t>
            </a: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b="1" dirty="0" smtClean="0">
              <a:latin typeface="Comic Sans MS" panose="030F0702030302020204" pitchFamily="66" charset="0"/>
            </a:endParaRPr>
          </a:p>
          <a:p>
            <a:r>
              <a:rPr lang="en-US" sz="2500" b="1" dirty="0"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8109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6582" y="162875"/>
            <a:ext cx="7730740" cy="666479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Gantt </a:t>
            </a:r>
            <a:r>
              <a:rPr lang="en-US" sz="2500" b="1" dirty="0" err="1" smtClean="0">
                <a:solidFill>
                  <a:srgbClr val="FFC000"/>
                </a:solidFill>
                <a:latin typeface="Comic Sans MS" panose="030F0702030302020204" pitchFamily="66" charset="0"/>
              </a:rPr>
              <a:t>chart_Yanbingtao</a:t>
            </a: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(Wk1-wk6)</a:t>
            </a:r>
            <a:endParaRPr lang="en-US" sz="2500" b="1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2" y="829354"/>
            <a:ext cx="11613627" cy="58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6582" y="162875"/>
            <a:ext cx="7690983" cy="666479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Gantt </a:t>
            </a:r>
            <a:r>
              <a:rPr lang="en-US" sz="2500" b="1" dirty="0" err="1">
                <a:solidFill>
                  <a:srgbClr val="FFC000"/>
                </a:solidFill>
                <a:latin typeface="Comic Sans MS" panose="030F0702030302020204" pitchFamily="66" charset="0"/>
              </a:rPr>
              <a:t>chart_Yanbingtao</a:t>
            </a:r>
            <a:r>
              <a:rPr lang="en-US" sz="2500" b="1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(Wk7-wk12)</a:t>
            </a:r>
            <a:endParaRPr lang="en-US" sz="2500" b="1" dirty="0">
              <a:latin typeface="Comic Sans MS" panose="030F0702030302020204" pitchFamily="66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r="656"/>
          <a:stretch/>
        </p:blipFill>
        <p:spPr>
          <a:xfrm>
            <a:off x="326583" y="768335"/>
            <a:ext cx="11545377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6582" y="162875"/>
            <a:ext cx="8141557" cy="666479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Gantt </a:t>
            </a:r>
            <a:r>
              <a:rPr lang="en-US" sz="2500" b="1" dirty="0" err="1" smtClean="0">
                <a:solidFill>
                  <a:srgbClr val="FFC000"/>
                </a:solidFill>
                <a:latin typeface="Comic Sans MS" panose="030F0702030302020204" pitchFamily="66" charset="0"/>
              </a:rPr>
              <a:t>chart_Pangjunqing</a:t>
            </a: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(Wk1-wk6)</a:t>
            </a:r>
            <a:endParaRPr lang="en-US" sz="2500" b="1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9" y="1277815"/>
            <a:ext cx="11320434" cy="398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28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6582" y="162875"/>
            <a:ext cx="9360757" cy="666479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Gantt </a:t>
            </a:r>
            <a:r>
              <a:rPr lang="en-US" sz="2500" b="1" dirty="0" err="1">
                <a:solidFill>
                  <a:srgbClr val="FFC000"/>
                </a:solidFill>
                <a:latin typeface="Comic Sans MS" panose="030F0702030302020204" pitchFamily="66" charset="0"/>
              </a:rPr>
              <a:t>chart_Pangjunqing</a:t>
            </a:r>
            <a:r>
              <a:rPr lang="en-US" sz="2500" b="1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sz="2500" b="1" dirty="0" smtClean="0">
                <a:latin typeface="Comic Sans MS" panose="030F0702030302020204" pitchFamily="66" charset="0"/>
              </a:rPr>
              <a:t>(Wk7-wk12)</a:t>
            </a:r>
            <a:endParaRPr lang="en-US" sz="2500" b="1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0" y="1981199"/>
            <a:ext cx="11008930" cy="337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79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3337" y="410733"/>
            <a:ext cx="7725240" cy="666479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future work: 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120" y="1307444"/>
            <a:ext cx="901732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Build a Question Base;</a:t>
            </a:r>
            <a:br>
              <a:rPr lang="en-US" sz="2500" b="1" dirty="0" smtClean="0">
                <a:latin typeface="Comic Sans MS" panose="030F0702030302020204" pitchFamily="66" charset="0"/>
              </a:rPr>
            </a:br>
            <a:endParaRPr lang="en-US" sz="2500" b="1" dirty="0" smtClean="0">
              <a:latin typeface="Comic Sans MS" panose="030F0702030302020204" pitchFamily="66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500" b="1" dirty="0">
                <a:latin typeface="Comic Sans MS" panose="030F0702030302020204" pitchFamily="66" charset="0"/>
              </a:rPr>
              <a:t>S</a:t>
            </a:r>
            <a:r>
              <a:rPr lang="en-US" sz="2500" b="1" dirty="0" smtClean="0">
                <a:latin typeface="Comic Sans MS" panose="030F0702030302020204" pitchFamily="66" charset="0"/>
              </a:rPr>
              <a:t>how result changes graphically;</a:t>
            </a:r>
            <a:br>
              <a:rPr lang="en-US" sz="2500" b="1" dirty="0" smtClean="0">
                <a:latin typeface="Comic Sans MS" panose="030F0702030302020204" pitchFamily="66" charset="0"/>
              </a:rPr>
            </a:br>
            <a:endParaRPr lang="en-US" sz="2500" b="1" dirty="0" smtClean="0">
              <a:latin typeface="Comic Sans MS" panose="030F0702030302020204" pitchFamily="66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timers for each paper;</a:t>
            </a:r>
            <a:br>
              <a:rPr lang="en-US" sz="2500" b="1" dirty="0" smtClean="0">
                <a:latin typeface="Comic Sans MS" panose="030F0702030302020204" pitchFamily="66" charset="0"/>
              </a:rPr>
            </a:br>
            <a:endParaRPr lang="en-US" sz="2500" b="1" dirty="0" smtClean="0">
              <a:latin typeface="Comic Sans MS" panose="030F0702030302020204" pitchFamily="66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Exam-Simulation-Mode;</a:t>
            </a:r>
            <a:br>
              <a:rPr lang="en-US" sz="2500" b="1" dirty="0" smtClean="0">
                <a:latin typeface="Comic Sans MS" panose="030F0702030302020204" pitchFamily="66" charset="0"/>
              </a:rPr>
            </a:br>
            <a:endParaRPr lang="en-US" sz="2500" b="1" dirty="0" smtClean="0">
              <a:latin typeface="Comic Sans MS" panose="030F0702030302020204" pitchFamily="66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500" b="1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3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Program flow: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96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Main page (Login page):</a:t>
            </a:r>
            <a:endParaRPr lang="en-US" sz="25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57" y="781878"/>
            <a:ext cx="8089304" cy="5738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0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2214" y="281556"/>
            <a:ext cx="5860232" cy="666479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Objectives: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3333" y="1411530"/>
            <a:ext cx="879182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Create Administration Panel;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Save current process and continue next time;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Save all significant data;</a:t>
            </a:r>
            <a:endParaRPr lang="en-US" sz="2500" b="1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Improve Efficiency;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Improve GUI layout;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Server Database</a:t>
            </a:r>
            <a:r>
              <a:rPr lang="en-US" sz="2500" b="1" dirty="0">
                <a:latin typeface="Comic Sans MS" panose="030F0702030302020204" pitchFamily="66" charset="0"/>
              </a:rPr>
              <a:t>;</a:t>
            </a:r>
            <a:endParaRPr lang="en-US" sz="2500" b="1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6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Signup page:</a:t>
            </a:r>
            <a:endParaRPr lang="en-US" sz="25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06" y="655205"/>
            <a:ext cx="4944110" cy="6082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29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Admin Panel</a:t>
            </a: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:</a:t>
            </a:r>
            <a:endParaRPr lang="en-US" sz="25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716" y="440152"/>
            <a:ext cx="5135245" cy="6219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3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Tree control</a:t>
            </a: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:</a:t>
            </a:r>
            <a:endParaRPr lang="en-US" sz="25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35" y="655205"/>
            <a:ext cx="5943600" cy="59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06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Run Question page </a:t>
            </a:r>
            <a:r>
              <a:rPr lang="en-US" sz="2500" b="1" dirty="0" smtClean="0">
                <a:latin typeface="Comic Sans MS" panose="030F0702030302020204" pitchFamily="66" charset="0"/>
              </a:rPr>
              <a:t>(paper1)</a:t>
            </a:r>
            <a:r>
              <a:rPr lang="en-US" sz="2500" b="1" dirty="0" smtClean="0">
                <a:latin typeface="Comic Sans MS" panose="030F0702030302020204" pitchFamily="66" charset="0"/>
              </a:rPr>
              <a:t>:</a:t>
            </a:r>
            <a:endParaRPr lang="en-US" sz="25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03" y="850761"/>
            <a:ext cx="7278757" cy="5656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82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Review page </a:t>
            </a:r>
            <a:r>
              <a:rPr lang="en-US" sz="2500" b="1" dirty="0" smtClean="0">
                <a:latin typeface="Comic Sans MS" panose="030F0702030302020204" pitchFamily="66" charset="0"/>
              </a:rPr>
              <a:t>(paper1)</a:t>
            </a:r>
            <a:r>
              <a:rPr lang="en-US" sz="2500" b="1" dirty="0" smtClean="0">
                <a:latin typeface="Comic Sans MS" panose="030F0702030302020204" pitchFamily="66" charset="0"/>
              </a:rPr>
              <a:t>:</a:t>
            </a:r>
            <a:endParaRPr lang="en-US" sz="25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43" y="1052168"/>
            <a:ext cx="6748669" cy="5335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0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Run Question page </a:t>
            </a:r>
            <a:r>
              <a:rPr lang="en-US" sz="2500" b="1" dirty="0" smtClean="0">
                <a:latin typeface="Comic Sans MS" panose="030F0702030302020204" pitchFamily="66" charset="0"/>
              </a:rPr>
              <a:t>(paper2)</a:t>
            </a:r>
            <a:r>
              <a:rPr lang="en-US" sz="2500" b="1" dirty="0" smtClean="0">
                <a:latin typeface="Comic Sans MS" panose="030F0702030302020204" pitchFamily="66" charset="0"/>
              </a:rPr>
              <a:t>:</a:t>
            </a:r>
            <a:endParaRPr lang="en-US" sz="25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765" y="948759"/>
            <a:ext cx="7822096" cy="5717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76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Review page </a:t>
            </a:r>
            <a:r>
              <a:rPr lang="en-US" sz="2500" b="1" dirty="0" smtClean="0">
                <a:latin typeface="Comic Sans MS" panose="030F0702030302020204" pitchFamily="66" charset="0"/>
              </a:rPr>
              <a:t>(paper2)</a:t>
            </a:r>
            <a:r>
              <a:rPr lang="en-US" sz="2500" b="1" dirty="0" smtClean="0">
                <a:latin typeface="Comic Sans MS" panose="030F0702030302020204" pitchFamily="66" charset="0"/>
              </a:rPr>
              <a:t>:</a:t>
            </a:r>
            <a:endParaRPr lang="en-US" sz="25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56" y="869245"/>
            <a:ext cx="8140147" cy="5876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35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914909" cy="430105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Database:</a:t>
            </a:r>
            <a:endParaRPr lang="en-US" sz="25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5" y="725543"/>
            <a:ext cx="11629292" cy="59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5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4043245" y="2694973"/>
            <a:ext cx="3131277" cy="12180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0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Q &amp; A</a:t>
            </a:r>
            <a:endParaRPr lang="en-US" sz="70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3312506" y="2615144"/>
            <a:ext cx="7736493" cy="12180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0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Thank you !</a:t>
            </a:r>
            <a:endParaRPr lang="en-US" sz="70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431214" y="917555"/>
            <a:ext cx="6506034" cy="5640479"/>
            <a:chOff x="431214" y="917555"/>
            <a:chExt cx="6506034" cy="5640479"/>
          </a:xfrm>
        </p:grpSpPr>
        <p:grpSp>
          <p:nvGrpSpPr>
            <p:cNvPr id="17" name="Group 16"/>
            <p:cNvGrpSpPr/>
            <p:nvPr/>
          </p:nvGrpSpPr>
          <p:grpSpPr>
            <a:xfrm>
              <a:off x="431214" y="917555"/>
              <a:ext cx="3182155" cy="5640479"/>
              <a:chOff x="431212" y="1048215"/>
              <a:chExt cx="3182155" cy="564047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1212" y="1449944"/>
                <a:ext cx="3182155" cy="5238750"/>
                <a:chOff x="8359357" y="1539154"/>
                <a:chExt cx="3182155" cy="5238750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59357" y="1539154"/>
                  <a:ext cx="3182155" cy="1533525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9358" y="3072679"/>
                  <a:ext cx="3182154" cy="3705225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12" y="1048215"/>
                <a:ext cx="1473005" cy="401729"/>
              </a:xfrm>
              <a:prstGeom prst="rect">
                <a:avLst/>
              </a:prstGeom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/>
            <a:srcRect t="12750" r="20133" b="16500"/>
            <a:stretch/>
          </p:blipFill>
          <p:spPr>
            <a:xfrm>
              <a:off x="3613369" y="1318498"/>
              <a:ext cx="3323879" cy="3184771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214" y="251076"/>
            <a:ext cx="5860232" cy="666479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Background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197221" y="2086046"/>
            <a:ext cx="4596010" cy="3218816"/>
            <a:chOff x="8674319" y="242192"/>
            <a:chExt cx="4391422" cy="3218816"/>
          </a:xfrm>
        </p:grpSpPr>
        <p:graphicFrame>
          <p:nvGraphicFramePr>
            <p:cNvPr id="21" name="Diagram 20"/>
            <p:cNvGraphicFramePr/>
            <p:nvPr>
              <p:extLst>
                <p:ext uri="{D42A27DB-BD31-4B8C-83A1-F6EECF244321}">
                  <p14:modId xmlns:p14="http://schemas.microsoft.com/office/powerpoint/2010/main" val="1777225428"/>
                </p:ext>
              </p:extLst>
            </p:nvPr>
          </p:nvGraphicFramePr>
          <p:xfrm>
            <a:off x="8674319" y="242192"/>
            <a:ext cx="4391422" cy="321881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8799466" y="679677"/>
              <a:ext cx="6260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en-US" sz="2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25233" y="1634021"/>
              <a:ext cx="6260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en-US" sz="22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10896" y="2595430"/>
              <a:ext cx="6260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1214" y="3074221"/>
            <a:ext cx="2922182" cy="435102"/>
            <a:chOff x="1903174" y="3316814"/>
            <a:chExt cx="2922182" cy="435102"/>
          </a:xfrm>
        </p:grpSpPr>
        <p:sp>
          <p:nvSpPr>
            <p:cNvPr id="19" name="Rectangle 18"/>
            <p:cNvSpPr/>
            <p:nvPr/>
          </p:nvSpPr>
          <p:spPr>
            <a:xfrm>
              <a:off x="3197278" y="3316814"/>
              <a:ext cx="1628078" cy="217082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03174" y="3534834"/>
              <a:ext cx="2632250" cy="217082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1026838" y="3957726"/>
            <a:ext cx="1451781" cy="225653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2666077" y="950669"/>
            <a:ext cx="4482789" cy="5307978"/>
            <a:chOff x="7549376" y="1204333"/>
            <a:chExt cx="4482789" cy="5307978"/>
          </a:xfrm>
        </p:grpSpPr>
        <p:grpSp>
          <p:nvGrpSpPr>
            <p:cNvPr id="44" name="Group 43"/>
            <p:cNvGrpSpPr/>
            <p:nvPr/>
          </p:nvGrpSpPr>
          <p:grpSpPr>
            <a:xfrm>
              <a:off x="7549376" y="1204333"/>
              <a:ext cx="4482789" cy="5307978"/>
              <a:chOff x="1025340" y="922343"/>
              <a:chExt cx="6029325" cy="4664418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1025340" y="922343"/>
                <a:ext cx="6029325" cy="4664418"/>
                <a:chOff x="1025340" y="922343"/>
                <a:chExt cx="6029325" cy="4664418"/>
              </a:xfrm>
            </p:grpSpPr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5340" y="2157529"/>
                  <a:ext cx="6029325" cy="1533525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5340" y="922343"/>
                  <a:ext cx="2159758" cy="405609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340" y="3691054"/>
                  <a:ext cx="6029325" cy="1895707"/>
                </a:xfrm>
                <a:prstGeom prst="rect">
                  <a:avLst/>
                </a:prstGeom>
              </p:spPr>
            </p:pic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5340" y="1325160"/>
                <a:ext cx="2990850" cy="828675"/>
              </a:xfrm>
              <a:prstGeom prst="rect">
                <a:avLst/>
              </a:prstGeom>
            </p:spPr>
          </p:pic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73066" y="1662728"/>
              <a:ext cx="2259099" cy="95416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2666077" y="5430222"/>
            <a:ext cx="3825760" cy="818648"/>
            <a:chOff x="2601666" y="3268441"/>
            <a:chExt cx="3825760" cy="818648"/>
          </a:xfrm>
        </p:grpSpPr>
        <p:sp>
          <p:nvSpPr>
            <p:cNvPr id="52" name="Rectangle 51"/>
            <p:cNvSpPr/>
            <p:nvPr/>
          </p:nvSpPr>
          <p:spPr>
            <a:xfrm>
              <a:off x="3197278" y="3268441"/>
              <a:ext cx="3230148" cy="387356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601666" y="3735737"/>
              <a:ext cx="2632250" cy="351352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1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597536" y="3091885"/>
            <a:ext cx="674661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lang="en-US" sz="8000" b="1" dirty="0" smtClean="0">
                <a:latin typeface="Comic Sans MS" panose="030F0702030302020204" pitchFamily="66" charset="0"/>
              </a:rPr>
              <a:t>Why us?</a:t>
            </a:r>
          </a:p>
        </p:txBody>
      </p:sp>
    </p:spTree>
    <p:extLst>
      <p:ext uri="{BB962C8B-B14F-4D97-AF65-F5344CB8AC3E}">
        <p14:creationId xmlns:p14="http://schemas.microsoft.com/office/powerpoint/2010/main" val="352751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016386" y="1360642"/>
            <a:ext cx="8791822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Structure Questions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Randomized value 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Mark intelligently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Give Explanations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Attempt questions from different topics</a:t>
            </a:r>
          </a:p>
        </p:txBody>
      </p:sp>
    </p:spTree>
    <p:extLst>
      <p:ext uri="{BB962C8B-B14F-4D97-AF65-F5344CB8AC3E}">
        <p14:creationId xmlns:p14="http://schemas.microsoft.com/office/powerpoint/2010/main" val="145768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959236" y="1360642"/>
            <a:ext cx="879182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Admin Login Page</a:t>
            </a:r>
            <a:endParaRPr lang="en-US" sz="2500" b="1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Comic Sans MS" panose="030F0702030302020204" pitchFamily="66" charset="0"/>
              </a:rPr>
              <a:t>No</a:t>
            </a:r>
            <a:r>
              <a:rPr lang="en-US" sz="2400" b="1" dirty="0">
                <a:latin typeface="Comic Sans MS" panose="030F0702030302020204" pitchFamily="66" charset="0"/>
              </a:rPr>
              <a:t>. of Questions </a:t>
            </a:r>
            <a:r>
              <a:rPr lang="en-US" sz="2400" b="1" dirty="0" smtClean="0">
                <a:latin typeface="Comic Sans MS" panose="030F0702030302020204" pitchFamily="66" charset="0"/>
              </a:rPr>
              <a:t>Running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Comic Sans MS" panose="030F0702030302020204" pitchFamily="66" charset="0"/>
              </a:rPr>
              <a:t>No</a:t>
            </a:r>
            <a:r>
              <a:rPr lang="en-US" sz="2400" b="1" dirty="0">
                <a:latin typeface="Comic Sans MS" panose="030F0702030302020204" pitchFamily="66" charset="0"/>
              </a:rPr>
              <a:t>. of Attempts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Comic Sans MS" panose="030F0702030302020204" pitchFamily="66" charset="0"/>
              </a:rPr>
              <a:t>Auto-creating </a:t>
            </a:r>
            <a:r>
              <a:rPr lang="en-US" sz="2800" b="1" dirty="0" smtClean="0">
                <a:latin typeface="Comic Sans MS" panose="030F0702030302020204" pitchFamily="66" charset="0"/>
              </a:rPr>
              <a:t>Tables</a:t>
            </a:r>
            <a:endParaRPr lang="en-US" sz="2500" b="1" dirty="0" smtClean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Comic Sans MS" panose="030F0702030302020204" pitchFamily="66" charset="0"/>
              </a:rPr>
              <a:t>Improve Efficiency</a:t>
            </a:r>
          </a:p>
          <a:p>
            <a:pPr marL="800100" lvl="1" indent="-3429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Comic Sans MS" panose="030F0702030302020204" pitchFamily="66" charset="0"/>
              </a:rPr>
              <a:t>Fully </a:t>
            </a:r>
            <a:r>
              <a:rPr lang="en-US" sz="2400" b="1" dirty="0" smtClean="0">
                <a:latin typeface="Comic Sans MS" panose="030F0702030302020204" pitchFamily="66" charset="0"/>
              </a:rPr>
              <a:t>Record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2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720806" y="2957737"/>
            <a:ext cx="4268764" cy="82559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1" y="3122340"/>
            <a:ext cx="3449908" cy="483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b="1" dirty="0" smtClean="0">
                <a:latin typeface="Comic Sans MS" panose="030F0702030302020204" pitchFamily="66" charset="0"/>
              </a:rPr>
              <a:t>Admin Login Page</a:t>
            </a:r>
            <a:endParaRPr lang="en-US" sz="3000" b="1" dirty="0">
              <a:latin typeface="Comic Sans MS" panose="030F0702030302020204" pitchFamily="66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95958" y="331942"/>
            <a:ext cx="4665850" cy="51464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95771" y="186636"/>
            <a:ext cx="2861779" cy="805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Comic Sans MS" panose="030F0702030302020204" pitchFamily="66" charset="0"/>
              </a:rPr>
              <a:t>Admin Login Panel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07228" y="207671"/>
            <a:ext cx="2354580" cy="60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(LabVIEW)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413" y="694161"/>
            <a:ext cx="5301353" cy="582279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17172" y="4614587"/>
            <a:ext cx="3353168" cy="49542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7171" y="1561976"/>
            <a:ext cx="3353168" cy="49542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44263" y="1574179"/>
            <a:ext cx="2630365" cy="48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b="1" dirty="0" smtClean="0">
                <a:latin typeface="Comic Sans MS" panose="030F0702030302020204" pitchFamily="66" charset="0"/>
              </a:rPr>
              <a:t>Login/out History</a:t>
            </a:r>
            <a:endParaRPr lang="en-US" sz="2200" b="1" dirty="0">
              <a:latin typeface="Comic Sans MS" panose="030F0702030302020204" pitchFamily="66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58513" y="4614587"/>
            <a:ext cx="3596267" cy="48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b="1" dirty="0" smtClean="0">
                <a:latin typeface="Comic Sans MS" panose="030F0702030302020204" pitchFamily="66" charset="0"/>
              </a:rPr>
              <a:t>Set No. of Questions</a:t>
            </a:r>
            <a:endParaRPr lang="en-US" sz="2200" b="1" dirty="0">
              <a:latin typeface="Comic Sans MS" panose="030F0702030302020204" pitchFamily="66" charset="0"/>
            </a:endParaRPr>
          </a:p>
        </p:txBody>
      </p:sp>
      <p:cxnSp>
        <p:nvCxnSpPr>
          <p:cNvPr id="24" name="Straight Arrow Connector 23"/>
          <p:cNvCxnSpPr>
            <a:endCxn id="21" idx="3"/>
          </p:cNvCxnSpPr>
          <p:nvPr/>
        </p:nvCxnSpPr>
        <p:spPr>
          <a:xfrm flipH="1" flipV="1">
            <a:off x="3570339" y="1809688"/>
            <a:ext cx="2284849" cy="114804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0" idx="3"/>
          </p:cNvCxnSpPr>
          <p:nvPr/>
        </p:nvCxnSpPr>
        <p:spPr>
          <a:xfrm flipH="1">
            <a:off x="3570340" y="3783330"/>
            <a:ext cx="2284848" cy="107896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7989570" y="1561975"/>
            <a:ext cx="3353168" cy="49542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endCxn id="26" idx="1"/>
          </p:cNvCxnSpPr>
          <p:nvPr/>
        </p:nvCxnSpPr>
        <p:spPr>
          <a:xfrm flipV="1">
            <a:off x="5855188" y="1809687"/>
            <a:ext cx="2134382" cy="114805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989570" y="4602384"/>
            <a:ext cx="3353168" cy="49542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33" idx="1"/>
          </p:cNvCxnSpPr>
          <p:nvPr/>
        </p:nvCxnSpPr>
        <p:spPr>
          <a:xfrm>
            <a:off x="5855188" y="3783330"/>
            <a:ext cx="2134382" cy="10667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8190951" y="1561975"/>
            <a:ext cx="3136179" cy="48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b="1" dirty="0" smtClean="0">
                <a:latin typeface="Comic Sans MS" panose="030F0702030302020204" pitchFamily="66" charset="0"/>
              </a:rPr>
              <a:t>Set No. of Attempts</a:t>
            </a:r>
            <a:endParaRPr lang="en-US" sz="2200" b="1" dirty="0">
              <a:latin typeface="Comic Sans MS" panose="030F0702030302020204" pitchFamily="66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8098064" y="4590181"/>
            <a:ext cx="3136179" cy="48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b="1" dirty="0" smtClean="0">
                <a:latin typeface="Comic Sans MS" panose="030F0702030302020204" pitchFamily="66" charset="0"/>
              </a:rPr>
              <a:t>Add More Attempts</a:t>
            </a:r>
            <a:endParaRPr lang="en-US" sz="2200" b="1" dirty="0">
              <a:latin typeface="Comic Sans MS" panose="030F0702030302020204" pitchFamily="66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 flipV="1">
            <a:off x="5961413" y="2501921"/>
            <a:ext cx="3105602" cy="15713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7578 0.0009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build="p"/>
      <p:bldP spid="20" grpId="0" animBg="1"/>
      <p:bldP spid="21" grpId="0" animBg="1"/>
      <p:bldP spid="22" grpId="0"/>
      <p:bldP spid="23" grpId="0"/>
      <p:bldP spid="26" grpId="0" animBg="1"/>
      <p:bldP spid="33" grpId="0" animBg="1"/>
      <p:bldP spid="35" grpId="0"/>
      <p:bldP spid="38" grpId="0"/>
      <p:bldP spid="28" grpId="0" animBg="1"/>
      <p:bldP spid="2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076108" y="1344275"/>
            <a:ext cx="6901844" cy="4804711"/>
            <a:chOff x="5098968" y="1669773"/>
            <a:chExt cx="6901844" cy="4804711"/>
          </a:xfrm>
        </p:grpSpPr>
        <p:grpSp>
          <p:nvGrpSpPr>
            <p:cNvPr id="26" name="Group 25"/>
            <p:cNvGrpSpPr/>
            <p:nvPr/>
          </p:nvGrpSpPr>
          <p:grpSpPr>
            <a:xfrm>
              <a:off x="5098968" y="1669773"/>
              <a:ext cx="6901844" cy="4804711"/>
              <a:chOff x="5098968" y="1669773"/>
              <a:chExt cx="6901844" cy="480471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098968" y="1669773"/>
                <a:ext cx="6901844" cy="4804711"/>
                <a:chOff x="5098968" y="1669773"/>
                <a:chExt cx="6901844" cy="4804711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98968" y="1669773"/>
                  <a:ext cx="6901844" cy="4804711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73529" y="3050640"/>
                  <a:ext cx="6520906" cy="1705138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78411" y="4754947"/>
                  <a:ext cx="6516024" cy="1276369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4999" y="2799334"/>
                <a:ext cx="310515" cy="96266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4369" y="6196513"/>
              <a:ext cx="486492" cy="158953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934" y="2313472"/>
            <a:ext cx="6219825" cy="3438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072" y="991532"/>
            <a:ext cx="5687197" cy="568041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548423" y="4692339"/>
            <a:ext cx="1990038" cy="48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200" b="1" dirty="0">
              <a:latin typeface="Comic Sans MS" panose="030F0702030302020204" pitchFamily="66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5958" y="331942"/>
            <a:ext cx="5957440" cy="51464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95771" y="186636"/>
            <a:ext cx="4004780" cy="805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Comic Sans MS" panose="030F0702030302020204" pitchFamily="66" charset="0"/>
              </a:rPr>
              <a:t>No</a:t>
            </a:r>
            <a:r>
              <a:rPr lang="en-US" sz="2400" b="1" dirty="0">
                <a:latin typeface="Comic Sans MS" panose="030F0702030302020204" pitchFamily="66" charset="0"/>
              </a:rPr>
              <a:t>. of Questions Running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8818" y="240611"/>
            <a:ext cx="2354580" cy="60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(LabVIEW)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14736" y="2424741"/>
            <a:ext cx="4017915" cy="569905"/>
            <a:chOff x="714736" y="1298305"/>
            <a:chExt cx="4017915" cy="569905"/>
          </a:xfrm>
        </p:grpSpPr>
        <p:sp>
          <p:nvSpPr>
            <p:cNvPr id="13" name="Rounded Rectangle 12"/>
            <p:cNvSpPr/>
            <p:nvPr/>
          </p:nvSpPr>
          <p:spPr>
            <a:xfrm>
              <a:off x="1348740" y="1298305"/>
              <a:ext cx="2743200" cy="56990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714736" y="1329446"/>
              <a:ext cx="4017915" cy="4832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Tree Control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H="1">
            <a:off x="2712263" y="3021150"/>
            <a:ext cx="8077" cy="75266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09045" y="3747314"/>
            <a:ext cx="3606435" cy="1209002"/>
            <a:chOff x="965565" y="3094045"/>
            <a:chExt cx="3606435" cy="1067390"/>
          </a:xfrm>
        </p:grpSpPr>
        <p:sp>
          <p:nvSpPr>
            <p:cNvPr id="21" name="Rounded Rectangle 20"/>
            <p:cNvSpPr/>
            <p:nvPr/>
          </p:nvSpPr>
          <p:spPr>
            <a:xfrm>
              <a:off x="1035333" y="3155038"/>
              <a:ext cx="3536667" cy="94477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965565" y="3094045"/>
              <a:ext cx="3606435" cy="10673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Check &amp; Set “</a:t>
              </a:r>
              <a:r>
                <a:rPr lang="en-US" sz="3000" b="1" dirty="0" err="1" smtClean="0">
                  <a:latin typeface="Comic Sans MS" panose="030F0702030302020204" pitchFamily="66" charset="0"/>
                </a:rPr>
                <a:t>NoOfQnRunning</a:t>
              </a:r>
              <a:r>
                <a:rPr lang="en-US" sz="3000" b="1" dirty="0" smtClean="0">
                  <a:latin typeface="Comic Sans MS" panose="030F0702030302020204" pitchFamily="66" charset="0"/>
                </a:rPr>
                <a:t>”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32" name="Straight Arrow Connector 31"/>
          <p:cNvCxnSpPr>
            <a:stCxn id="21" idx="2"/>
          </p:cNvCxnSpPr>
          <p:nvPr/>
        </p:nvCxnSpPr>
        <p:spPr>
          <a:xfrm flipH="1">
            <a:off x="2723693" y="4886513"/>
            <a:ext cx="23454" cy="66239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147367" y="5530768"/>
            <a:ext cx="3199558" cy="495662"/>
            <a:chOff x="4926330" y="1127694"/>
            <a:chExt cx="2777490" cy="495662"/>
          </a:xfrm>
        </p:grpSpPr>
        <p:sp>
          <p:nvSpPr>
            <p:cNvPr id="34" name="Rounded Rectangle 33"/>
            <p:cNvSpPr/>
            <p:nvPr/>
          </p:nvSpPr>
          <p:spPr>
            <a:xfrm>
              <a:off x="4926330" y="1127694"/>
              <a:ext cx="2777490" cy="49566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5046707" y="1131991"/>
              <a:ext cx="2554244" cy="4913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 smtClean="0">
                  <a:latin typeface="Comic Sans MS" panose="030F0702030302020204" pitchFamily="66" charset="0"/>
                </a:rPr>
                <a:t>Start Attempt</a:t>
              </a:r>
              <a:endParaRPr lang="en-US" sz="30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94595" y="2883953"/>
            <a:ext cx="6371975" cy="1304976"/>
            <a:chOff x="5494595" y="2883953"/>
            <a:chExt cx="6371975" cy="13049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4595" y="3195947"/>
              <a:ext cx="6371975" cy="9929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7847" y="2883953"/>
              <a:ext cx="2066925" cy="333375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058186" y="1460605"/>
            <a:ext cx="3737608" cy="495423"/>
            <a:chOff x="217172" y="4614587"/>
            <a:chExt cx="3737608" cy="495423"/>
          </a:xfrm>
        </p:grpSpPr>
        <p:sp>
          <p:nvSpPr>
            <p:cNvPr id="37" name="Rounded Rectangle 36"/>
            <p:cNvSpPr/>
            <p:nvPr/>
          </p:nvSpPr>
          <p:spPr>
            <a:xfrm>
              <a:off x="217172" y="4614587"/>
              <a:ext cx="3353168" cy="49542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358513" y="4614587"/>
              <a:ext cx="3596267" cy="4832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200" b="1" dirty="0" smtClean="0">
                  <a:latin typeface="Comic Sans MS" panose="030F0702030302020204" pitchFamily="66" charset="0"/>
                </a:rPr>
                <a:t>Set No. of Questions</a:t>
              </a:r>
              <a:endParaRPr lang="en-US" sz="22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 flipV="1">
            <a:off x="5699284" y="3454071"/>
            <a:ext cx="2543567" cy="3623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4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4946</TotalTime>
  <Words>480</Words>
  <Application>Microsoft Office PowerPoint</Application>
  <PresentationFormat>Widescreen</PresentationFormat>
  <Paragraphs>193</Paragraphs>
  <Slides>39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Wingdings</vt:lpstr>
      <vt:lpstr>Celestial</vt:lpstr>
      <vt:lpstr>Development of  an Assessment &amp; Advisory E-learning System for Physics using LabVIEW  </vt:lpstr>
      <vt:lpstr>Content:</vt:lpstr>
      <vt:lpstr>Objectives: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 1:</vt:lpstr>
      <vt:lpstr>Troubleshooting 2:</vt:lpstr>
      <vt:lpstr>JQ</vt:lpstr>
      <vt:lpstr>PowerPoint Presentation</vt:lpstr>
      <vt:lpstr>physics questions for paper1:</vt:lpstr>
      <vt:lpstr>Database</vt:lpstr>
      <vt:lpstr>Share Database with multiple users</vt:lpstr>
      <vt:lpstr>Share Database with multiple users</vt:lpstr>
      <vt:lpstr>Share Database with multiple users</vt:lpstr>
      <vt:lpstr>Gantt chart_Yanbingtao (Wk1-wk6)</vt:lpstr>
      <vt:lpstr>Gantt chart_Yanbingtao (Wk7-wk12)</vt:lpstr>
      <vt:lpstr>Gantt chart_Pangjunqing (Wk1-wk6)</vt:lpstr>
      <vt:lpstr>Gantt chart_Pangjunqing (Wk7-wk12)</vt:lpstr>
      <vt:lpstr>future work: </vt:lpstr>
      <vt:lpstr>Program flow:</vt:lpstr>
      <vt:lpstr>Main page (Login page):</vt:lpstr>
      <vt:lpstr>Signup page:</vt:lpstr>
      <vt:lpstr>Admin Panel:</vt:lpstr>
      <vt:lpstr>Tree control:</vt:lpstr>
      <vt:lpstr>Run Question page (paper1):</vt:lpstr>
      <vt:lpstr>Review page (paper1):</vt:lpstr>
      <vt:lpstr>Run Question page (paper2):</vt:lpstr>
      <vt:lpstr>Review page (paper2):</vt:lpstr>
      <vt:lpstr>Database: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Tomographic Imaging Stage 1---- Data Collection</dc:title>
  <dc:creator>Microsoft account</dc:creator>
  <cp:lastModifiedBy>Microsoft account</cp:lastModifiedBy>
  <cp:revision>204</cp:revision>
  <dcterms:created xsi:type="dcterms:W3CDTF">2015-05-19T17:15:30Z</dcterms:created>
  <dcterms:modified xsi:type="dcterms:W3CDTF">2015-08-19T03:45:33Z</dcterms:modified>
</cp:coreProperties>
</file>